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45"/>
  </p:notesMasterIdLst>
  <p:handoutMasterIdLst>
    <p:handoutMasterId r:id="rId46"/>
  </p:handoutMasterIdLst>
  <p:sldIdLst>
    <p:sldId id="257" r:id="rId2"/>
    <p:sldId id="29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2">
          <p15:clr>
            <a:srgbClr val="A4A3A4"/>
          </p15:clr>
        </p15:guide>
        <p15:guide id="2" pos="5488">
          <p15:clr>
            <a:srgbClr val="A4A3A4"/>
          </p15:clr>
        </p15:guide>
        <p15:guide id="3" pos="2549">
          <p15:clr>
            <a:srgbClr val="A4A3A4"/>
          </p15:clr>
        </p15:guide>
        <p15:guide id="4" pos="24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9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48" y="411"/>
      </p:cViewPr>
      <p:guideLst>
        <p:guide orient="horz" pos="702"/>
        <p:guide pos="5488"/>
        <p:guide pos="2549"/>
        <p:guide pos="24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148" d="100"/>
          <a:sy n="148" d="100"/>
        </p:scale>
        <p:origin x="-2136" y="4208"/>
      </p:cViewPr>
      <p:guideLst>
        <p:guide orient="horz" pos="3024"/>
        <p:guide pos="2304"/>
      </p:guideLst>
    </p:cSldViewPr>
  </p:notesViewPr>
  <p:gridSpacing cx="36576" cy="36576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827520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r">
              <a:defRPr sz="1300"/>
            </a:lvl1pPr>
          </a:lstStyle>
          <a:p>
            <a:pPr algn="l"/>
            <a:fld id="{697B12D4-4E44-48C5-B3AA-ECDAF4D2CE64}" type="slidenum">
              <a:rPr lang="en-US" b="1" smtClean="0"/>
              <a:pPr algn="l"/>
              <a:t>‹#›</a:t>
            </a:fld>
            <a:endParaRPr lang="en-US" b="1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/>
          </p:nvPr>
        </p:nvSpPr>
        <p:spPr>
          <a:xfrm>
            <a:off x="590711" y="108175"/>
            <a:ext cx="4801244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18430"/>
      </p:ext>
    </p:extLst>
  </p:cSld>
  <p:clrMap bg1="lt1" tx1="dk1" bg2="lt2" tx2="dk2" accent1="accent1" accent2="accent2" accent3="accent3" accent4="accent4" accent5="accent5" accent6="accent6" hlink="hlink" folHlink="folHlink"/>
  <p:extLst mod="1">
    <p:ext uri="{56416CCD-93CA-4268-BC5B-53C4BB910035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828076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l">
              <a:defRPr sz="1300" b="1"/>
            </a:lvl1pPr>
          </a:lstStyle>
          <a:p>
            <a:fld id="{30F18498-1159-498D-8DC7-E1A69C582D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568959" y="101414"/>
            <a:ext cx="5022188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pic>
        <p:nvPicPr>
          <p:cNvPr id="8" name="Picture 7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295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0743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4125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This is an example of size measures.</a:t>
            </a:r>
          </a:p>
        </p:txBody>
      </p:sp>
    </p:spTree>
    <p:extLst>
      <p:ext uri="{BB962C8B-B14F-4D97-AF65-F5344CB8AC3E}">
        <p14:creationId xmlns:p14="http://schemas.microsoft.com/office/powerpoint/2010/main" val="32255652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Example of time being measured.</a:t>
            </a:r>
          </a:p>
        </p:txBody>
      </p:sp>
    </p:spTree>
    <p:extLst>
      <p:ext uri="{BB962C8B-B14F-4D97-AF65-F5344CB8AC3E}">
        <p14:creationId xmlns:p14="http://schemas.microsoft.com/office/powerpoint/2010/main" val="39602262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Example of defects being collected.</a:t>
            </a:r>
          </a:p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0538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Example of a defect standard. Note that students will have to create many standards in order to collect relevant measures in the work environment. This is an example of a Requirement Defect Type Standard.</a:t>
            </a:r>
          </a:p>
        </p:txBody>
      </p:sp>
    </p:spTree>
    <p:extLst>
      <p:ext uri="{BB962C8B-B14F-4D97-AF65-F5344CB8AC3E}">
        <p14:creationId xmlns:p14="http://schemas.microsoft.com/office/powerpoint/2010/main" val="20251063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Earned Value one way to measure schedule performance.</a:t>
            </a:r>
          </a:p>
        </p:txBody>
      </p:sp>
    </p:spTree>
    <p:extLst>
      <p:ext uri="{BB962C8B-B14F-4D97-AF65-F5344CB8AC3E}">
        <p14:creationId xmlns:p14="http://schemas.microsoft.com/office/powerpoint/2010/main" val="16698199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Plan versus actual schedule hours is another example of a schedule measurement.</a:t>
            </a:r>
          </a:p>
        </p:txBody>
      </p:sp>
    </p:spTree>
    <p:extLst>
      <p:ext uri="{BB962C8B-B14F-4D97-AF65-F5344CB8AC3E}">
        <p14:creationId xmlns:p14="http://schemas.microsoft.com/office/powerpoint/2010/main" val="33932741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4736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494" y="3048769"/>
            <a:ext cx="5366212" cy="582976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85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292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293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7148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3300" y="728663"/>
            <a:ext cx="2789238" cy="2092325"/>
          </a:xfrm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51528" y="3048768"/>
            <a:ext cx="5036508" cy="5887833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When you define the initial process, the objective should be that it represents your current processes and moves you in the direction of your target process. </a:t>
            </a:r>
          </a:p>
          <a:p>
            <a:endParaRPr lang="en-US"/>
          </a:p>
          <a:p>
            <a:r>
              <a:rPr lang="en-US"/>
              <a:t>Your first attempt will likely be close to your perceived process, what you think you do. When you try to use this process, you</a:t>
            </a:r>
            <a:r>
              <a:rPr lang="ja-JP" altLang="en-US"/>
              <a:t>’</a:t>
            </a:r>
            <a:r>
              <a:rPr lang="en-US"/>
              <a:t>ll discover your actual process differs; the omissions, mistakes and oversights will standout. </a:t>
            </a:r>
          </a:p>
          <a:p>
            <a:endParaRPr lang="en-US"/>
          </a:p>
          <a:p>
            <a:r>
              <a:rPr lang="en-US"/>
              <a:t>You should adjust your process definition so that it more closely matches what you actually and try it again. After a few iterations, what you actually do and the defined process will converge to a realistic initial process. With this more disciplined and stable stating point, your process improvement efforts will be most successful.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4704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7344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494" y="3048769"/>
            <a:ext cx="5366212" cy="582976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0147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974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5129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9573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104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0164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The answer to many of these questions would make excellent PIPs</a:t>
            </a:r>
          </a:p>
        </p:txBody>
      </p:sp>
    </p:spTree>
    <p:extLst>
      <p:ext uri="{BB962C8B-B14F-4D97-AF65-F5344CB8AC3E}">
        <p14:creationId xmlns:p14="http://schemas.microsoft.com/office/powerpoint/2010/main" val="2857449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03384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The answer to many of these questions would make excellent PIPs</a:t>
            </a:r>
          </a:p>
        </p:txBody>
      </p:sp>
    </p:spTree>
    <p:extLst>
      <p:ext uri="{BB962C8B-B14F-4D97-AF65-F5344CB8AC3E}">
        <p14:creationId xmlns:p14="http://schemas.microsoft.com/office/powerpoint/2010/main" val="8651089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The answer to many of these questions would make excellent PIPs</a:t>
            </a:r>
          </a:p>
          <a:p>
            <a:endParaRPr lang="en-US"/>
          </a:p>
          <a:p>
            <a:r>
              <a:rPr lang="en-US"/>
              <a:t>NOTE: These questions are not very useful for analyzing PSP class data, but are needed for analysis in the real world.</a:t>
            </a:r>
          </a:p>
        </p:txBody>
      </p:sp>
    </p:spTree>
    <p:extLst>
      <p:ext uri="{BB962C8B-B14F-4D97-AF65-F5344CB8AC3E}">
        <p14:creationId xmlns:p14="http://schemas.microsoft.com/office/powerpoint/2010/main" val="11698143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The answer to many of these questions would make excellent PIPs</a:t>
            </a:r>
          </a:p>
        </p:txBody>
      </p:sp>
    </p:spTree>
    <p:extLst>
      <p:ext uri="{BB962C8B-B14F-4D97-AF65-F5344CB8AC3E}">
        <p14:creationId xmlns:p14="http://schemas.microsoft.com/office/powerpoint/2010/main" val="14351402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0946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94773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36180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6841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06577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10827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440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43506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1200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2968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60600" y="720725"/>
            <a:ext cx="2813050" cy="2109788"/>
          </a:xfrm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1168" y="3050382"/>
            <a:ext cx="6512867" cy="582976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663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925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271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1713" y="728663"/>
            <a:ext cx="2792412" cy="2093912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Example of a script that is not part of PSP.  Students need to begin thinking about what scripts they will need to perform on the job.  This is a good lead into the Process Definition Exercise.</a:t>
            </a:r>
          </a:p>
        </p:txBody>
      </p:sp>
    </p:spTree>
    <p:extLst>
      <p:ext uri="{BB962C8B-B14F-4D97-AF65-F5344CB8AC3E}">
        <p14:creationId xmlns:p14="http://schemas.microsoft.com/office/powerpoint/2010/main" val="1391688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01863" y="630238"/>
            <a:ext cx="2922587" cy="2190750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119" y="3060060"/>
            <a:ext cx="5362964" cy="581846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608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89163" y="630238"/>
            <a:ext cx="2947987" cy="2209800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119" y="3060060"/>
            <a:ext cx="5362964" cy="581846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056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1295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6" name="Picture Placeholder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2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8985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54957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73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447800"/>
            <a:ext cx="8455025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66337947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147269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533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205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5532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6351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6702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8712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359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75094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489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ction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1502" y="0"/>
            <a:ext cx="3467009" cy="6336792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2" y="-17418"/>
            <a:ext cx="6057898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657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4" y="3109372"/>
            <a:ext cx="5148793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386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ection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53" r="5153"/>
          <a:stretch/>
        </p:blipFill>
        <p:spPr>
          <a:xfrm>
            <a:off x="-2" y="0"/>
            <a:ext cx="9180062" cy="6336792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4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33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5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12680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726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03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94087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06214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27616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72472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33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71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eaLnBrk="0" hangingPunct="0">
              <a:spcBef>
                <a:spcPct val="0"/>
              </a:spcBef>
            </a:pPr>
            <a:r>
              <a:rPr lang="en-US" sz="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2016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08" y="6470823"/>
            <a:ext cx="3816392" cy="2579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7599066" cy="78701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933" y="1081757"/>
            <a:ext cx="8320035" cy="49811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401933" y="40191"/>
            <a:ext cx="5346933" cy="15454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1313" indent="-1698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1762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PSP Fundamentals: Day 2 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483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80" r:id="rId15"/>
    <p:sldLayoutId id="2147483676" r:id="rId16"/>
    <p:sldLayoutId id="2147483662" r:id="rId17"/>
    <p:sldLayoutId id="2147483664" r:id="rId18"/>
    <p:sldLayoutId id="2147483672" r:id="rId19"/>
    <p:sldLayoutId id="2147483673" r:id="rId20"/>
    <p:sldLayoutId id="2147483677" r:id="rId21"/>
    <p:sldLayoutId id="2147483678" r:id="rId22"/>
    <p:sldLayoutId id="2147483679" r:id="rId23"/>
    <p:sldLayoutId id="2147483674" r:id="rId24"/>
    <p:sldLayoutId id="2147483675" r:id="rId25"/>
    <p:sldLayoutId id="2147483682" r:id="rId2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41313" indent="-1698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28650" indent="-17145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-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176213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168" userDrawn="1">
          <p15:clr>
            <a:srgbClr val="A4A3A4"/>
          </p15:clr>
        </p15:guide>
        <p15:guide id="0" pos="240" userDrawn="1">
          <p15:clr>
            <a:srgbClr val="A4A3A4"/>
          </p15:clr>
        </p15:guide>
        <p15:guide id="0" pos="600" userDrawn="1">
          <p15:clr>
            <a:srgbClr val="A4A3A4"/>
          </p15:clr>
        </p15:guide>
        <p15:guide id="0" pos="696" userDrawn="1">
          <p15:clr>
            <a:srgbClr val="A4A3A4"/>
          </p15:clr>
        </p15:guide>
        <p15:guide id="0" pos="1056" userDrawn="1">
          <p15:clr>
            <a:srgbClr val="A4A3A4"/>
          </p15:clr>
        </p15:guide>
        <p15:guide id="0" pos="1152" userDrawn="1">
          <p15:clr>
            <a:srgbClr val="A4A3A4"/>
          </p15:clr>
        </p15:guide>
        <p15:guide id="0" pos="1488" userDrawn="1">
          <p15:clr>
            <a:srgbClr val="A4A3A4"/>
          </p15:clr>
        </p15:guide>
        <p15:guide id="0" pos="1584" userDrawn="1">
          <p15:clr>
            <a:srgbClr val="A4A3A4"/>
          </p15:clr>
        </p15:guide>
        <p15:guide id="0" pos="1944" userDrawn="1">
          <p15:clr>
            <a:srgbClr val="A4A3A4"/>
          </p15:clr>
        </p15:guide>
        <p15:guide id="0" pos="2040" userDrawn="1">
          <p15:clr>
            <a:srgbClr val="A4A3A4"/>
          </p15:clr>
        </p15:guide>
        <p15:guide id="0" pos="2376" userDrawn="1">
          <p15:clr>
            <a:srgbClr val="A4A3A4"/>
          </p15:clr>
        </p15:guide>
        <p15:guide id="0" pos="2472" userDrawn="1">
          <p15:clr>
            <a:srgbClr val="A4A3A4"/>
          </p15:clr>
        </p15:guide>
        <p15:guide id="0" pos="2832" userDrawn="1">
          <p15:clr>
            <a:srgbClr val="A4A3A4"/>
          </p15:clr>
        </p15:guide>
        <p15:guide id="0" pos="2928" userDrawn="1">
          <p15:clr>
            <a:srgbClr val="A4A3A4"/>
          </p15:clr>
        </p15:guide>
        <p15:guide id="0" pos="3264" userDrawn="1">
          <p15:clr>
            <a:srgbClr val="A4A3A4"/>
          </p15:clr>
        </p15:guide>
        <p15:guide id="0" pos="3360" userDrawn="1">
          <p15:clr>
            <a:srgbClr val="A4A3A4"/>
          </p15:clr>
        </p15:guide>
        <p15:guide id="0" pos="3720" userDrawn="1">
          <p15:clr>
            <a:srgbClr val="A4A3A4"/>
          </p15:clr>
        </p15:guide>
        <p15:guide id="0" pos="3816" userDrawn="1">
          <p15:clr>
            <a:srgbClr val="A4A3A4"/>
          </p15:clr>
        </p15:guide>
        <p15:guide id="0" pos="4176" userDrawn="1">
          <p15:clr>
            <a:srgbClr val="A4A3A4"/>
          </p15:clr>
        </p15:guide>
        <p15:guide id="0" pos="4272" userDrawn="1">
          <p15:clr>
            <a:srgbClr val="A4A3A4"/>
          </p15:clr>
        </p15:guide>
        <p15:guide id="0" pos="4608" userDrawn="1">
          <p15:clr>
            <a:srgbClr val="A4A3A4"/>
          </p15:clr>
        </p15:guide>
        <p15:guide id="0" pos="4704" userDrawn="1">
          <p15:clr>
            <a:srgbClr val="A4A3A4"/>
          </p15:clr>
        </p15:guide>
        <p15:guide id="0" pos="5040" userDrawn="1">
          <p15:clr>
            <a:srgbClr val="A4A3A4"/>
          </p15:clr>
        </p15:guide>
        <p15:guide id="0" pos="5136" userDrawn="1">
          <p15:clr>
            <a:srgbClr val="A4A3A4"/>
          </p15:clr>
        </p15:guide>
        <p15:guide id="0" pos="5496" userDrawn="1">
          <p15:clr>
            <a:srgbClr val="A4A3A4"/>
          </p15:clr>
        </p15:guide>
        <p15:guide id="0" orient="horz" pos="600" userDrawn="1">
          <p15:clr>
            <a:srgbClr val="A4A3A4"/>
          </p15:clr>
        </p15:guide>
        <p15:guide id="0" orient="horz" pos="720" userDrawn="1">
          <p15:clr>
            <a:srgbClr val="A4A3A4"/>
          </p15:clr>
        </p15:guide>
        <p15:guide id="0" orient="horz" pos="1104" userDrawn="1">
          <p15:clr>
            <a:srgbClr val="A4A3A4"/>
          </p15:clr>
        </p15:guide>
        <p15:guide id="0" orient="horz" pos="1200" userDrawn="1">
          <p15:clr>
            <a:srgbClr val="A4A3A4"/>
          </p15:clr>
        </p15:guide>
        <p15:guide id="0" orient="horz" pos="1560" userDrawn="1">
          <p15:clr>
            <a:srgbClr val="A4A3A4"/>
          </p15:clr>
        </p15:guide>
        <p15:guide id="0" orient="horz" pos="1656" userDrawn="1">
          <p15:clr>
            <a:srgbClr val="A4A3A4"/>
          </p15:clr>
        </p15:guide>
        <p15:guide id="0" orient="horz" pos="2016" userDrawn="1">
          <p15:clr>
            <a:srgbClr val="A4A3A4"/>
          </p15:clr>
        </p15:guide>
        <p15:guide id="0" orient="horz" pos="2112" userDrawn="1">
          <p15:clr>
            <a:srgbClr val="A4A3A4"/>
          </p15:clr>
        </p15:guide>
        <p15:guide id="0" orient="horz" pos="2472" userDrawn="1">
          <p15:clr>
            <a:srgbClr val="A4A3A4"/>
          </p15:clr>
        </p15:guide>
        <p15:guide id="0" orient="horz" pos="2568" userDrawn="1">
          <p15:clr>
            <a:srgbClr val="A4A3A4"/>
          </p15:clr>
        </p15:guide>
        <p15:guide id="0" orient="horz" pos="2928" userDrawn="1">
          <p15:clr>
            <a:srgbClr val="A4A3A4"/>
          </p15:clr>
        </p15:guide>
        <p15:guide id="0" orient="horz" pos="3024" userDrawn="1">
          <p15:clr>
            <a:srgbClr val="A4A3A4"/>
          </p15:clr>
        </p15:guide>
        <p15:guide id="0" orient="horz" pos="3384" userDrawn="1">
          <p15:clr>
            <a:srgbClr val="A4A3A4"/>
          </p15:clr>
        </p15:guide>
        <p15:guide id="0" orient="horz" pos="3480" userDrawn="1">
          <p15:clr>
            <a:srgbClr val="A4A3A4"/>
          </p15:clr>
        </p15:guide>
        <p15:guide id="0" orient="horz" pos="3840" userDrawn="1">
          <p15:clr>
            <a:srgbClr val="A4A3A4"/>
          </p15:clr>
        </p15:guide>
        <p15:guide id="0" pos="2880" userDrawn="1">
          <p15:clr>
            <a:srgbClr val="F26B43"/>
          </p15:clr>
        </p15:guide>
        <p15:guide id="1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6.emf"/><Relationship Id="rId5" Type="http://schemas.openxmlformats.org/officeDocument/2006/relationships/oleObject" Target="../embeddings/Microsoft_Word_97_-_2003_Document2.doc"/><Relationship Id="rId4" Type="http://schemas.openxmlformats.org/officeDocument/2006/relationships/oleObject" Target="../embeddings/oleObject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3.wmf"/><Relationship Id="rId10" Type="http://schemas.openxmlformats.org/officeDocument/2006/relationships/image" Target="../media/image16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charset="0"/>
              </a:rPr>
              <a:t>PSP Advanced Course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Defining </a:t>
            </a:r>
            <a:r>
              <a:rPr lang="en-US" dirty="0">
                <a:latin typeface="Arial" charset="0"/>
              </a:rPr>
              <a:t>and Improving Personal Processes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1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Basic Process Measures -2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>
                <a:latin typeface="Arial" charset="0"/>
              </a:rPr>
              <a:t>To measure the process, the work is divided into a defined set of tasks or activities called </a:t>
            </a:r>
            <a:r>
              <a:rPr lang="en-US" i="1">
                <a:latin typeface="Arial" charset="0"/>
              </a:rPr>
              <a:t>phases</a:t>
            </a:r>
            <a:r>
              <a:rPr lang="en-US">
                <a:latin typeface="Arial" charset="0"/>
              </a:rPr>
              <a:t>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The measures for each phase are</a:t>
            </a:r>
          </a:p>
          <a:p>
            <a:pPr lvl="1" eaLnBrk="1" hangingPunct="1"/>
            <a:r>
              <a:rPr lang="en-US">
                <a:latin typeface="Arial" charset="0"/>
              </a:rPr>
              <a:t>time spent in that phase</a:t>
            </a:r>
          </a:p>
          <a:p>
            <a:pPr lvl="1" eaLnBrk="1" hangingPunct="1"/>
            <a:r>
              <a:rPr lang="en-US">
                <a:latin typeface="Arial" charset="0"/>
              </a:rPr>
              <a:t>defects injected in that phase</a:t>
            </a:r>
          </a:p>
          <a:p>
            <a:pPr lvl="1" eaLnBrk="1" hangingPunct="1"/>
            <a:r>
              <a:rPr lang="en-US">
                <a:latin typeface="Arial" charset="0"/>
              </a:rPr>
              <a:t>defects removed in that phase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The product size is also measured, but only when the work package is complete. The size measure may very depending on product or sub-products.</a:t>
            </a:r>
          </a:p>
          <a:p>
            <a:pPr marL="0" indent="0" eaLnBrk="1" hangingPunct="1"/>
            <a:r>
              <a:rPr lang="en-US">
                <a:latin typeface="Arial" charset="0"/>
              </a:rPr>
              <a:t>These measures provide the foundation for all PSP and TSP measurements, analyses, and planning.</a:t>
            </a:r>
          </a:p>
        </p:txBody>
      </p:sp>
      <p:graphicFrame>
        <p:nvGraphicFramePr>
          <p:cNvPr id="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8481881"/>
              </p:ext>
            </p:extLst>
          </p:nvPr>
        </p:nvGraphicFramePr>
        <p:xfrm>
          <a:off x="7408863" y="147108"/>
          <a:ext cx="1303337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6" name="Clip" r:id="rId4" imgW="1161720" imgH="484560" progId="MS_ClipArt_Gallery.2">
                  <p:embed/>
                </p:oleObj>
              </mc:Choice>
              <mc:Fallback>
                <p:oleObj name="Clip" r:id="rId4" imgW="1161720" imgH="48456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8863" y="147108"/>
                        <a:ext cx="1303337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688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0" t="12468" r="25000" b="11713"/>
          <a:stretch>
            <a:fillRect/>
          </a:stretch>
        </p:blipFill>
        <p:spPr bwMode="auto">
          <a:xfrm>
            <a:off x="1843088" y="3491442"/>
            <a:ext cx="186055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Core Measures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r="18250"/>
          <a:stretch>
            <a:fillRect/>
          </a:stretch>
        </p:blipFill>
        <p:spPr bwMode="auto">
          <a:xfrm>
            <a:off x="5281613" y="1595967"/>
            <a:ext cx="1368425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488" y="3497792"/>
            <a:ext cx="207645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292350" y="2978680"/>
            <a:ext cx="960438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102678" tIns="51339" rIns="102678" bIns="51339"/>
          <a:lstStyle>
            <a:lvl1pPr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800" b="1"/>
              <a:t>Size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5140325" y="4944005"/>
            <a:ext cx="1628775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102678" tIns="51339" rIns="102678" bIns="51339"/>
          <a:lstStyle>
            <a:lvl1pPr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800" b="1"/>
              <a:t>Schedule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001838" y="4772555"/>
            <a:ext cx="154305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102678" tIns="51339" rIns="102678" bIns="51339"/>
          <a:lstStyle>
            <a:lvl1pPr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800" b="1"/>
              <a:t>Quality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5365750" y="3008842"/>
            <a:ext cx="120015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102678" tIns="51339" rIns="102678" bIns="51339"/>
          <a:lstStyle>
            <a:lvl1pPr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800" b="1"/>
              <a:t>Effort</a:t>
            </a:r>
          </a:p>
        </p:txBody>
      </p:sp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663" y="1665817"/>
            <a:ext cx="2057400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1573213" y="3389842"/>
            <a:ext cx="55705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4402138" y="1595967"/>
            <a:ext cx="0" cy="36734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973138" y="5546196"/>
            <a:ext cx="7410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defTabSz="811213">
              <a:lnSpc>
                <a:spcPct val="90000"/>
              </a:lnSpc>
              <a:buFontTx/>
              <a:buNone/>
            </a:pPr>
            <a:r>
              <a:rPr lang="en-US" sz="1000" dirty="0">
                <a:latin typeface="Arial"/>
                <a:cs typeface="Arial"/>
              </a:rPr>
              <a:t>Source: CMU/SEI-92-TR-019</a:t>
            </a:r>
          </a:p>
        </p:txBody>
      </p:sp>
    </p:spTree>
    <p:extLst>
      <p:ext uri="{BB962C8B-B14F-4D97-AF65-F5344CB8AC3E}">
        <p14:creationId xmlns:p14="http://schemas.microsoft.com/office/powerpoint/2010/main" val="1825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A good size measure must be:</a:t>
            </a:r>
          </a:p>
          <a:p>
            <a:pPr lvl="1"/>
            <a:r>
              <a:rPr lang="en-US" dirty="0">
                <a:latin typeface="Arial" charset="0"/>
              </a:rPr>
              <a:t>useful for planning (correlate to effort)</a:t>
            </a:r>
          </a:p>
          <a:p>
            <a:pPr lvl="1"/>
            <a:r>
              <a:rPr lang="en-US" dirty="0">
                <a:latin typeface="Arial" charset="0"/>
              </a:rPr>
              <a:t>precise (when two people measure the same thing, they get the same result)</a:t>
            </a:r>
          </a:p>
          <a:p>
            <a:pPr lvl="1"/>
            <a:r>
              <a:rPr lang="en-US" dirty="0">
                <a:latin typeface="Arial" charset="0"/>
              </a:rPr>
              <a:t>directly countable/measurable</a:t>
            </a:r>
          </a:p>
          <a:p>
            <a:r>
              <a:rPr lang="en-US" dirty="0">
                <a:latin typeface="Arial" charset="0"/>
              </a:rPr>
              <a:t>For example:</a:t>
            </a:r>
          </a:p>
          <a:p>
            <a:pPr lvl="1"/>
            <a:r>
              <a:rPr lang="en-US" dirty="0">
                <a:latin typeface="Arial" charset="0"/>
              </a:rPr>
              <a:t>pages </a:t>
            </a:r>
          </a:p>
          <a:p>
            <a:pPr lvl="1"/>
            <a:r>
              <a:rPr lang="en-US" dirty="0">
                <a:latin typeface="Arial" charset="0"/>
              </a:rPr>
              <a:t>paragraphs </a:t>
            </a:r>
          </a:p>
          <a:p>
            <a:pPr lvl="1"/>
            <a:r>
              <a:rPr lang="en-US" dirty="0">
                <a:latin typeface="Arial" charset="0"/>
              </a:rPr>
              <a:t>diagrams</a:t>
            </a:r>
          </a:p>
          <a:p>
            <a:pPr lvl="1"/>
            <a:r>
              <a:rPr lang="en-US" dirty="0">
                <a:latin typeface="Arial" charset="0"/>
              </a:rPr>
              <a:t>graphs</a:t>
            </a:r>
          </a:p>
          <a:p>
            <a:pPr lvl="1"/>
            <a:r>
              <a:rPr lang="en-US" dirty="0">
                <a:latin typeface="Arial" charset="0"/>
              </a:rPr>
              <a:t>lines of code</a:t>
            </a:r>
          </a:p>
          <a:p>
            <a:pPr lvl="1"/>
            <a:r>
              <a:rPr lang="en-US" dirty="0">
                <a:latin typeface="Arial" charset="0"/>
              </a:rPr>
              <a:t>requirement </a:t>
            </a:r>
            <a:r>
              <a:rPr lang="en-US" dirty="0" smtClean="0">
                <a:latin typeface="Arial" charset="0"/>
              </a:rPr>
              <a:t>statements</a:t>
            </a:r>
            <a:endParaRPr lang="en-US" dirty="0">
              <a:latin typeface="Arial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Example Size Measures</a:t>
            </a:r>
          </a:p>
        </p:txBody>
      </p:sp>
      <p:pic>
        <p:nvPicPr>
          <p:cNvPr id="1536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1139825"/>
            <a:ext cx="2702911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703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Example Form – Time Log</a:t>
            </a:r>
          </a:p>
        </p:txBody>
      </p:sp>
      <p:pic>
        <p:nvPicPr>
          <p:cNvPr id="16388" name="Picture 3" descr="clip0007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7" y="1139825"/>
            <a:ext cx="6841595" cy="4998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r="18250"/>
          <a:stretch>
            <a:fillRect/>
          </a:stretch>
        </p:blipFill>
        <p:spPr bwMode="auto">
          <a:xfrm>
            <a:off x="8153400" y="126471"/>
            <a:ext cx="787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735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Example Form – Defect Log</a:t>
            </a:r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7" y="1139824"/>
            <a:ext cx="8326089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0" t="12468" r="25000" b="11713"/>
          <a:stretch>
            <a:fillRect/>
          </a:stretch>
        </p:blipFill>
        <p:spPr bwMode="auto">
          <a:xfrm>
            <a:off x="7610370" y="0"/>
            <a:ext cx="153363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469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01934" y="228987"/>
            <a:ext cx="8310266" cy="78701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Arial" charset="0"/>
              </a:rPr>
              <a:t>Example Standard - Requirement Defect 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Types</a:t>
            </a:r>
            <a:endParaRPr lang="en-US" dirty="0">
              <a:latin typeface="Arial" charset="0"/>
            </a:endParaRP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4328933"/>
              </p:ext>
            </p:extLst>
          </p:nvPr>
        </p:nvGraphicFramePr>
        <p:xfrm>
          <a:off x="388938" y="758824"/>
          <a:ext cx="8323262" cy="5718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7" name="Document" r:id="rId5" imgW="5647944" imgH="3871583" progId="Word.Document.8">
                  <p:embed/>
                </p:oleObj>
              </mc:Choice>
              <mc:Fallback>
                <p:oleObj name="Document" r:id="rId5" imgW="5647944" imgH="387158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938" y="758824"/>
                        <a:ext cx="8323262" cy="57181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0" t="12468" r="25000" b="11713"/>
          <a:stretch>
            <a:fillRect/>
          </a:stretch>
        </p:blipFill>
        <p:spPr bwMode="auto">
          <a:xfrm>
            <a:off x="7610370" y="0"/>
            <a:ext cx="153363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955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Example Schedule – Earned Value</a:t>
            </a:r>
          </a:p>
        </p:txBody>
      </p:sp>
      <p:pic>
        <p:nvPicPr>
          <p:cNvPr id="1843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7" y="1114425"/>
            <a:ext cx="8318861" cy="4592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00" y="0"/>
            <a:ext cx="1346200" cy="958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104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Example Schedule – Form WEEK</a:t>
            </a:r>
          </a:p>
        </p:txBody>
      </p:sp>
      <p:pic>
        <p:nvPicPr>
          <p:cNvPr id="1946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1439334"/>
            <a:ext cx="8345585" cy="258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00" y="0"/>
            <a:ext cx="1346200" cy="958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391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Process Development Steps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7663" lvl="1" indent="-347663" eaLnBrk="1" hangingPunct="1">
              <a:buFontTx/>
              <a:buAutoNum type="arabicPeriod"/>
            </a:pPr>
            <a:r>
              <a:rPr lang="en-US" dirty="0">
                <a:latin typeface="Arial" charset="0"/>
              </a:rPr>
              <a:t>Determine your needs and priorities</a:t>
            </a:r>
          </a:p>
          <a:p>
            <a:pPr marL="347663" lvl="1" indent="-347663" eaLnBrk="1" hangingPunct="1">
              <a:buFontTx/>
              <a:buAutoNum type="arabicPeriod"/>
            </a:pPr>
            <a:r>
              <a:rPr lang="en-US" dirty="0">
                <a:latin typeface="Arial" charset="0"/>
              </a:rPr>
              <a:t>Define the process objectives, goals, and quality criteria</a:t>
            </a:r>
          </a:p>
          <a:p>
            <a:pPr marL="347663" lvl="1" indent="-347663" eaLnBrk="1" hangingPunct="1">
              <a:buFontTx/>
              <a:buAutoNum type="arabicPeriod"/>
            </a:pPr>
            <a:r>
              <a:rPr lang="en-US" dirty="0">
                <a:latin typeface="Arial" charset="0"/>
              </a:rPr>
              <a:t>Characterize your current process</a:t>
            </a:r>
          </a:p>
          <a:p>
            <a:pPr marL="347663" lvl="1" indent="-347663" eaLnBrk="1" hangingPunct="1">
              <a:buFontTx/>
              <a:buAutoNum type="arabicPeriod"/>
            </a:pPr>
            <a:r>
              <a:rPr lang="en-US" dirty="0">
                <a:latin typeface="Arial" charset="0"/>
              </a:rPr>
              <a:t>Characterize your target process</a:t>
            </a:r>
          </a:p>
          <a:p>
            <a:pPr marL="347663" lvl="1" indent="-347663" eaLnBrk="1" hangingPunct="1">
              <a:buFontTx/>
              <a:buAutoNum type="arabicPeriod"/>
            </a:pPr>
            <a:r>
              <a:rPr lang="en-US" dirty="0">
                <a:latin typeface="Arial" charset="0"/>
              </a:rPr>
              <a:t>Establish a process development strategy</a:t>
            </a:r>
          </a:p>
          <a:p>
            <a:pPr marL="347663" lvl="1" indent="-347663" eaLnBrk="1" hangingPunct="1">
              <a:buFontTx/>
              <a:buAutoNum type="arabicPeriod"/>
            </a:pPr>
            <a:r>
              <a:rPr lang="en-US" dirty="0">
                <a:latin typeface="Arial" charset="0"/>
              </a:rPr>
              <a:t>Define your initial process</a:t>
            </a:r>
          </a:p>
          <a:p>
            <a:pPr marL="347663" lvl="1" indent="-347663" eaLnBrk="1" hangingPunct="1">
              <a:buFontTx/>
              <a:buAutoNum type="arabicPeriod"/>
            </a:pPr>
            <a:r>
              <a:rPr lang="en-US" dirty="0">
                <a:latin typeface="Arial" charset="0"/>
              </a:rPr>
              <a:t>Validate your initial process</a:t>
            </a:r>
          </a:p>
          <a:p>
            <a:pPr marL="347663" lvl="1" indent="-347663" eaLnBrk="1" hangingPunct="1">
              <a:buFontTx/>
              <a:buAutoNum type="arabicPeriod"/>
            </a:pPr>
            <a:r>
              <a:rPr lang="en-US" dirty="0">
                <a:latin typeface="Arial" charset="0"/>
              </a:rPr>
              <a:t>Enhance your process</a:t>
            </a:r>
          </a:p>
          <a:p>
            <a:pPr marL="547688" lvl="1" indent="-419100" eaLnBrk="1" hangingPunct="1">
              <a:buFontTx/>
              <a:buAutoNum type="arabicPeriod"/>
            </a:pPr>
            <a:endParaRPr lang="en-US" dirty="0">
              <a:latin typeface="Arial" charset="0"/>
            </a:endParaRPr>
          </a:p>
          <a:p>
            <a:pPr marL="0" lvl="1" indent="0" eaLnBrk="1" hangingPunct="1">
              <a:buFont typeface="Times" charset="0"/>
              <a:buNone/>
            </a:pPr>
            <a:r>
              <a:rPr lang="en-US" dirty="0">
                <a:latin typeface="Arial" charset="0"/>
              </a:rPr>
              <a:t>Note: Order the steps in the most appropriate order </a:t>
            </a:r>
            <a:r>
              <a:rPr lang="en-US" dirty="0" smtClean="0">
                <a:latin typeface="Arial" charset="0"/>
              </a:rPr>
              <a:t>for 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your </a:t>
            </a:r>
            <a:r>
              <a:rPr lang="en-US" dirty="0">
                <a:latin typeface="Arial" charset="0"/>
              </a:rPr>
              <a:t>situation.</a:t>
            </a:r>
          </a:p>
          <a:p>
            <a:pPr marL="419100" indent="-419100" eaLnBrk="1" hangingPunct="1"/>
            <a:r>
              <a:rPr lang="en-US" sz="1200" dirty="0">
                <a:latin typeface="Arial" charset="0"/>
              </a:rPr>
              <a:t>Based on chapter 13 of Watts Humphrey</a:t>
            </a:r>
            <a:r>
              <a:rPr lang="ja-JP" altLang="en-US" sz="1200" dirty="0">
                <a:latin typeface="Arial" charset="0"/>
              </a:rPr>
              <a:t>’</a:t>
            </a:r>
            <a:r>
              <a:rPr lang="en-US" sz="1200" dirty="0">
                <a:latin typeface="Arial" charset="0"/>
              </a:rPr>
              <a:t>s </a:t>
            </a:r>
            <a:r>
              <a:rPr lang="en-US" sz="1200" u="sng" dirty="0">
                <a:latin typeface="Arial" charset="0"/>
              </a:rPr>
              <a:t>PSP: A Self Improvement Process for Software Engineers</a:t>
            </a:r>
            <a:r>
              <a:rPr lang="en-US" sz="1200" dirty="0">
                <a:latin typeface="Arial" charset="0"/>
              </a:rPr>
              <a:t>.</a:t>
            </a:r>
          </a:p>
        </p:txBody>
      </p:sp>
      <p:pic>
        <p:nvPicPr>
          <p:cNvPr id="20484" name="Picture 4" descr="C:\Documents and Settings\tchick\Local Settings\Temporary Internet Files\Content.IE5\ATUNA1IJ\MCj0403925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0"/>
            <a:ext cx="900112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143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Determine Process Needs and Goals	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Purpose of the process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General guidelines, usage considerations, or constraints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Entry criteria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Exit criteria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Quality goals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Measures</a:t>
            </a:r>
          </a:p>
        </p:txBody>
      </p:sp>
    </p:spTree>
    <p:extLst>
      <p:ext uri="{BB962C8B-B14F-4D97-AF65-F5344CB8AC3E}">
        <p14:creationId xmlns:p14="http://schemas.microsoft.com/office/powerpoint/2010/main" val="305099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Characterize Your Current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mtClean="0"/>
              <a:t>How well do you understand the current process?</a:t>
            </a:r>
          </a:p>
          <a:p>
            <a:pPr lvl="1"/>
            <a:r>
              <a:rPr lang="en-US" smtClean="0"/>
              <a:t>What problems do you have with the current process?</a:t>
            </a:r>
          </a:p>
          <a:p>
            <a:pPr lvl="1"/>
            <a:r>
              <a:rPr lang="en-US" smtClean="0"/>
              <a:t>Does the current process have explicit entry and exit criteria for each step?</a:t>
            </a:r>
          </a:p>
          <a:p>
            <a:pPr lvl="1"/>
            <a:r>
              <a:rPr lang="en-US" smtClean="0"/>
              <a:t>Is the current process planned and tracked?</a:t>
            </a:r>
          </a:p>
          <a:p>
            <a:pPr lvl="1"/>
            <a:r>
              <a:rPr lang="en-US" smtClean="0"/>
              <a:t>Do you have a current process baseline?</a:t>
            </a:r>
          </a:p>
          <a:p>
            <a:pPr lvl="1"/>
            <a:r>
              <a:rPr lang="en-US" smtClean="0"/>
              <a:t>What are the goals for the target process?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6207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charset="0"/>
              </a:rPr>
              <a:t>Characterize </a:t>
            </a:r>
            <a:r>
              <a:rPr lang="en-US" dirty="0">
                <a:latin typeface="Arial" charset="0"/>
              </a:rPr>
              <a:t>Your Target Process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What are the general criteria for the target process?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Should it predictably produce quality products?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Should it minimize cycle time?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Should it be fully defined?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Should it have explicit entry and exit criteria?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Should every phase be characterized and measured?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Should it be planned and tracked?</a:t>
            </a:r>
          </a:p>
        </p:txBody>
      </p:sp>
    </p:spTree>
    <p:extLst>
      <p:ext uri="{BB962C8B-B14F-4D97-AF65-F5344CB8AC3E}">
        <p14:creationId xmlns:p14="http://schemas.microsoft.com/office/powerpoint/2010/main" val="236158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01934" y="228987"/>
            <a:ext cx="8310266" cy="820879"/>
          </a:xfrm>
        </p:spPr>
        <p:txBody>
          <a:bodyPr>
            <a:normAutofit/>
          </a:bodyPr>
          <a:lstStyle/>
          <a:p>
            <a:r>
              <a:rPr lang="en-US" dirty="0">
                <a:latin typeface="Arial" charset="0"/>
              </a:rPr>
              <a:t>Define and Validate the 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Initial </a:t>
            </a:r>
            <a:r>
              <a:rPr lang="en-US" dirty="0">
                <a:latin typeface="Arial" charset="0"/>
              </a:rPr>
              <a:t>Process</a:t>
            </a:r>
          </a:p>
        </p:txBody>
      </p:sp>
      <p:sp>
        <p:nvSpPr>
          <p:cNvPr id="24579" name="Oval 3"/>
          <p:cNvSpPr>
            <a:spLocks noChangeArrowheads="1"/>
          </p:cNvSpPr>
          <p:nvPr/>
        </p:nvSpPr>
        <p:spPr bwMode="auto">
          <a:xfrm>
            <a:off x="388938" y="2970213"/>
            <a:ext cx="2316162" cy="1046162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>
              <a:buFontTx/>
              <a:buNone/>
            </a:pPr>
            <a:r>
              <a:rPr lang="en-US" sz="1600">
                <a:latin typeface="Arial"/>
                <a:cs typeface="Arial"/>
              </a:rPr>
              <a:t>The perceived </a:t>
            </a:r>
          </a:p>
          <a:p>
            <a:pPr>
              <a:buFontTx/>
              <a:buNone/>
            </a:pPr>
            <a:r>
              <a:rPr lang="en-US" sz="1600">
                <a:latin typeface="Arial"/>
                <a:cs typeface="Arial"/>
              </a:rPr>
              <a:t>process: What </a:t>
            </a:r>
          </a:p>
          <a:p>
            <a:pPr>
              <a:buFontTx/>
              <a:buNone/>
            </a:pPr>
            <a:r>
              <a:rPr lang="en-US" sz="1600">
                <a:latin typeface="Arial"/>
                <a:cs typeface="Arial"/>
              </a:rPr>
              <a:t>you think you do</a:t>
            </a:r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3582376" y="3143250"/>
            <a:ext cx="2038962" cy="701675"/>
          </a:xfrm>
          <a:prstGeom prst="ellipse">
            <a:avLst/>
          </a:prstGeom>
          <a:solidFill>
            <a:srgbClr val="36D6F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>
              <a:buFontTx/>
              <a:buNone/>
            </a:pPr>
            <a:r>
              <a:rPr lang="en-US" sz="1600">
                <a:latin typeface="Arial"/>
                <a:cs typeface="Arial"/>
              </a:rPr>
              <a:t>The initial</a:t>
            </a:r>
          </a:p>
          <a:p>
            <a:pPr>
              <a:buFontTx/>
              <a:buNone/>
            </a:pPr>
            <a:r>
              <a:rPr lang="en-US" sz="1600">
                <a:latin typeface="Arial"/>
                <a:cs typeface="Arial"/>
              </a:rPr>
              <a:t>process</a:t>
            </a:r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388938" y="4235450"/>
            <a:ext cx="2316162" cy="13922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>
              <a:buFontTx/>
              <a:buNone/>
            </a:pPr>
            <a:r>
              <a:rPr lang="en-US" sz="1600">
                <a:latin typeface="Arial"/>
                <a:cs typeface="Arial"/>
              </a:rPr>
              <a:t>The official</a:t>
            </a:r>
            <a:br>
              <a:rPr lang="en-US" sz="1600">
                <a:latin typeface="Arial"/>
                <a:cs typeface="Arial"/>
              </a:rPr>
            </a:br>
            <a:r>
              <a:rPr lang="en-US" sz="1600">
                <a:latin typeface="Arial"/>
                <a:cs typeface="Arial"/>
              </a:rPr>
              <a:t>process: What</a:t>
            </a:r>
            <a:br>
              <a:rPr lang="en-US" sz="1600">
                <a:latin typeface="Arial"/>
                <a:cs typeface="Arial"/>
              </a:rPr>
            </a:br>
            <a:r>
              <a:rPr lang="en-US" sz="1600">
                <a:latin typeface="Arial"/>
                <a:cs typeface="Arial"/>
              </a:rPr>
              <a:t>you are supposed</a:t>
            </a:r>
            <a:br>
              <a:rPr lang="en-US" sz="1600">
                <a:latin typeface="Arial"/>
                <a:cs typeface="Arial"/>
              </a:rPr>
            </a:br>
            <a:r>
              <a:rPr lang="en-US" sz="1600">
                <a:latin typeface="Arial"/>
                <a:cs typeface="Arial"/>
              </a:rPr>
              <a:t>to do</a:t>
            </a:r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6894053" y="2800826"/>
            <a:ext cx="1838043" cy="1384935"/>
          </a:xfrm>
          <a:prstGeom prst="ellipse">
            <a:avLst/>
          </a:prstGeom>
          <a:solidFill>
            <a:srgbClr val="AEFB3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>
              <a:buFontTx/>
              <a:buNone/>
            </a:pPr>
            <a:r>
              <a:rPr lang="en-US" sz="1600">
                <a:latin typeface="Arial"/>
                <a:cs typeface="Arial"/>
              </a:rPr>
              <a:t>The target</a:t>
            </a:r>
          </a:p>
          <a:p>
            <a:pPr>
              <a:buFontTx/>
              <a:buNone/>
            </a:pPr>
            <a:r>
              <a:rPr lang="en-US" sz="1600">
                <a:latin typeface="Arial"/>
                <a:cs typeface="Arial"/>
              </a:rPr>
              <a:t>process: What</a:t>
            </a:r>
          </a:p>
          <a:p>
            <a:pPr>
              <a:buFontTx/>
              <a:buNone/>
            </a:pPr>
            <a:r>
              <a:rPr lang="en-US" sz="1600">
                <a:latin typeface="Arial"/>
                <a:cs typeface="Arial"/>
              </a:rPr>
              <a:t>you want to do</a:t>
            </a:r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>
            <a:off x="388938" y="1744663"/>
            <a:ext cx="2316162" cy="1046162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>
              <a:buFontTx/>
              <a:buNone/>
            </a:pPr>
            <a:r>
              <a:rPr lang="en-US" sz="1600">
                <a:latin typeface="Arial"/>
                <a:cs typeface="Arial"/>
              </a:rPr>
              <a:t>The actual </a:t>
            </a:r>
          </a:p>
          <a:p>
            <a:pPr>
              <a:buFontTx/>
              <a:buNone/>
            </a:pPr>
            <a:r>
              <a:rPr lang="en-US" sz="1600">
                <a:latin typeface="Arial"/>
                <a:cs typeface="Arial"/>
              </a:rPr>
              <a:t>process: What </a:t>
            </a:r>
          </a:p>
          <a:p>
            <a:pPr>
              <a:buFontTx/>
              <a:buNone/>
            </a:pPr>
            <a:r>
              <a:rPr lang="en-US" sz="1600">
                <a:latin typeface="Arial"/>
                <a:cs typeface="Arial"/>
              </a:rPr>
              <a:t>you do</a:t>
            </a:r>
          </a:p>
        </p:txBody>
      </p:sp>
      <p:cxnSp>
        <p:nvCxnSpPr>
          <p:cNvPr id="24584" name="AutoShape 8"/>
          <p:cNvCxnSpPr>
            <a:cxnSpLocks noChangeShapeType="1"/>
            <a:stCxn id="24583" idx="5"/>
            <a:endCxn id="24580" idx="1"/>
          </p:cNvCxnSpPr>
          <p:nvPr/>
        </p:nvCxnSpPr>
        <p:spPr bwMode="auto">
          <a:xfrm rot="16200000" flipH="1">
            <a:off x="2819245" y="2184278"/>
            <a:ext cx="608390" cy="1515069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4585" name="AutoShape 9"/>
          <p:cNvCxnSpPr>
            <a:cxnSpLocks noChangeShapeType="1"/>
            <a:stCxn id="24579" idx="6"/>
            <a:endCxn id="24580" idx="2"/>
          </p:cNvCxnSpPr>
          <p:nvPr/>
        </p:nvCxnSpPr>
        <p:spPr bwMode="auto">
          <a:xfrm>
            <a:off x="2705100" y="3493294"/>
            <a:ext cx="877276" cy="79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4586" name="AutoShape 10"/>
          <p:cNvCxnSpPr>
            <a:cxnSpLocks noChangeShapeType="1"/>
            <a:stCxn id="24580" idx="6"/>
            <a:endCxn id="24582" idx="2"/>
          </p:cNvCxnSpPr>
          <p:nvPr/>
        </p:nvCxnSpPr>
        <p:spPr bwMode="auto">
          <a:xfrm flipV="1">
            <a:off x="5621338" y="3493294"/>
            <a:ext cx="1272715" cy="79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4587" name="AutoShape 11"/>
          <p:cNvCxnSpPr>
            <a:cxnSpLocks noChangeShapeType="1"/>
            <a:stCxn id="24581" idx="7"/>
            <a:endCxn id="24580" idx="3"/>
          </p:cNvCxnSpPr>
          <p:nvPr/>
        </p:nvCxnSpPr>
        <p:spPr bwMode="auto">
          <a:xfrm rot="5400000" flipH="1" flipV="1">
            <a:off x="2774854" y="3333219"/>
            <a:ext cx="697172" cy="1515069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1135063" y="6157913"/>
            <a:ext cx="5973762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200"/>
              <a:t>From Watts Humphreys book, </a:t>
            </a:r>
            <a:r>
              <a:rPr lang="en-US" sz="1200" u="sng"/>
              <a:t>PSP: A Self Improvement Process for Software Engineers</a:t>
            </a:r>
          </a:p>
        </p:txBody>
      </p:sp>
      <p:pic>
        <p:nvPicPr>
          <p:cNvPr id="24589" name="Picture 4" descr="C:\Documents and Settings\tchick\Local Settings\Temporary Internet Files\Content.IE5\2XCDIHAD\MCj0149831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735" y="51858"/>
            <a:ext cx="2183871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33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Enhance the Process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7663" indent="-347663">
              <a:buFont typeface="+mj-lt"/>
              <a:buAutoNum type="arabicPeriod"/>
            </a:pPr>
            <a:r>
              <a:rPr lang="en-US" dirty="0" smtClean="0"/>
              <a:t>Use the process and learn what is working and what needs to be improved</a:t>
            </a:r>
          </a:p>
          <a:p>
            <a:pPr marL="347663" indent="-347663">
              <a:buFont typeface="+mj-lt"/>
              <a:buAutoNum type="arabicPeriod"/>
            </a:pPr>
            <a:r>
              <a:rPr lang="en-US" dirty="0" smtClean="0"/>
              <a:t>As you use the process, record your PIPs</a:t>
            </a:r>
          </a:p>
          <a:p>
            <a:pPr marL="347663" indent="-347663">
              <a:buFont typeface="+mj-lt"/>
              <a:buAutoNum type="arabicPeriod"/>
            </a:pPr>
            <a:r>
              <a:rPr lang="en-US" dirty="0" smtClean="0"/>
              <a:t>Evaluate Ideas and determine potential performance gains </a:t>
            </a:r>
          </a:p>
          <a:p>
            <a:pPr marL="347663" indent="-347663">
              <a:buFont typeface="+mj-lt"/>
              <a:buAutoNum type="arabicPeriod"/>
            </a:pPr>
            <a:r>
              <a:rPr lang="en-US" dirty="0" smtClean="0"/>
              <a:t>Select PIPs, plan, and implement them—add more detail as needed to your process</a:t>
            </a:r>
          </a:p>
          <a:p>
            <a:pPr marL="347663" indent="-347663">
              <a:buFont typeface="+mj-lt"/>
              <a:buAutoNum type="arabicPeriod"/>
            </a:pPr>
            <a:r>
              <a:rPr lang="en-US" dirty="0" smtClean="0"/>
              <a:t>Do work and while doing the work collect</a:t>
            </a:r>
          </a:p>
          <a:p>
            <a:pPr marL="744538" lvl="1" indent="-168275"/>
            <a:r>
              <a:rPr lang="en-US" dirty="0" smtClean="0"/>
              <a:t>detailed data</a:t>
            </a:r>
          </a:p>
          <a:p>
            <a:pPr marL="744538" lvl="1" indent="-168275"/>
            <a:r>
              <a:rPr lang="en-US" dirty="0" smtClean="0"/>
              <a:t>generate PIPS</a:t>
            </a:r>
          </a:p>
          <a:p>
            <a:pPr marL="744538" lvl="1" indent="-168275"/>
            <a:r>
              <a:rPr lang="en-US" dirty="0" smtClean="0"/>
              <a:t>learn about new methods (and record those as PIPS)</a:t>
            </a:r>
          </a:p>
          <a:p>
            <a:pPr marL="347663" indent="-347663">
              <a:buFont typeface="+mj-lt"/>
              <a:buAutoNum type="arabicPeriod"/>
            </a:pPr>
            <a:r>
              <a:rPr lang="en-US" dirty="0" smtClean="0"/>
              <a:t>Periodically do Big Picture Analysis</a:t>
            </a:r>
          </a:p>
          <a:p>
            <a:pPr marL="347663" indent="-347663">
              <a:buFont typeface="+mj-lt"/>
              <a:buAutoNum type="arabicPeriod"/>
            </a:pPr>
            <a:r>
              <a:rPr lang="en-US" dirty="0" smtClean="0"/>
              <a:t>Record PIPS and problems–determine if it is time for another round of process improvements</a:t>
            </a:r>
            <a:endParaRPr lang="en-US" dirty="0"/>
          </a:p>
        </p:txBody>
      </p:sp>
      <p:pic>
        <p:nvPicPr>
          <p:cNvPr id="5" name="Picture 4" descr="C:\Documents and Settings\tchick\Local Settings\Temporary Internet Files\Content.IE5\2XCDIHAD\MCj0149831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735" y="51858"/>
            <a:ext cx="2183871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390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722313" eaLnBrk="1" hangingPunct="1"/>
            <a:r>
              <a:rPr lang="en-US">
                <a:latin typeface="Arial" charset="0"/>
              </a:rPr>
              <a:t>Hints and Tips	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defTabSz="722313" eaLnBrk="1" hangingPunct="1"/>
            <a:r>
              <a:rPr lang="en-US" sz="2400">
                <a:latin typeface="Arial" charset="0"/>
              </a:rPr>
              <a:t>Design the process at just the level you need to guide the work.  Consider it an expert level checklist.</a:t>
            </a:r>
          </a:p>
          <a:p>
            <a:pPr marL="0" indent="0" defTabSz="722313" eaLnBrk="1" hangingPunct="1"/>
            <a:endParaRPr lang="en-US" sz="2400">
              <a:latin typeface="Arial" charset="0"/>
            </a:endParaRPr>
          </a:p>
          <a:p>
            <a:pPr marL="0" indent="0" defTabSz="722313" eaLnBrk="1" hangingPunct="1"/>
            <a:r>
              <a:rPr lang="en-US" sz="2400">
                <a:latin typeface="Arial" charset="0"/>
              </a:rPr>
              <a:t>Your first pass will rarely be complete no matter how much time you put in it.   </a:t>
            </a:r>
          </a:p>
          <a:p>
            <a:pPr marL="0" indent="0" defTabSz="722313" eaLnBrk="1" hangingPunct="1"/>
            <a:endParaRPr lang="en-US" sz="2400">
              <a:latin typeface="Arial" charset="0"/>
            </a:endParaRPr>
          </a:p>
          <a:p>
            <a:pPr marL="0" indent="0" defTabSz="722313" eaLnBrk="1" hangingPunct="1"/>
            <a:r>
              <a:rPr lang="en-US" sz="2400">
                <a:latin typeface="Arial" charset="0"/>
              </a:rPr>
              <a:t>Start with a simple process and enhance it as you learn.</a:t>
            </a:r>
          </a:p>
        </p:txBody>
      </p:sp>
      <p:pic>
        <p:nvPicPr>
          <p:cNvPr id="26628" name="Picture 4" descr="C:\Documents and Settings\tchick\Local Settings\Temporary Internet Files\Content.IE5\ATUNA1IJ\MCj0090543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840" y="57680"/>
            <a:ext cx="113982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375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Arial" charset="0"/>
              </a:rPr>
              <a:t>Process Evolution and Performance Improvement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</a:pPr>
            <a:r>
              <a:rPr lang="en-US" dirty="0">
                <a:latin typeface="Arial" charset="0"/>
              </a:rPr>
              <a:t>As you do work, many things can lead you to want to evolve your process with goal of improving your performance:</a:t>
            </a:r>
          </a:p>
          <a:p>
            <a:pPr marL="398463" lvl="1" indent="-227013">
              <a:lnSpc>
                <a:spcPct val="90000"/>
              </a:lnSpc>
            </a:pPr>
            <a:r>
              <a:rPr lang="en-US" dirty="0">
                <a:latin typeface="Arial" charset="0"/>
              </a:rPr>
              <a:t>Aspiration  (I want to do Better!)</a:t>
            </a:r>
          </a:p>
          <a:p>
            <a:pPr marL="398463" lvl="1" indent="-227013">
              <a:lnSpc>
                <a:spcPct val="90000"/>
              </a:lnSpc>
            </a:pPr>
            <a:r>
              <a:rPr lang="en-US" dirty="0">
                <a:latin typeface="Arial" charset="0"/>
              </a:rPr>
              <a:t>Inspiration (I had this great idea!  Or I want to try this new thing I read about!)</a:t>
            </a:r>
          </a:p>
          <a:p>
            <a:pPr marL="398463" lvl="1" indent="-227013">
              <a:lnSpc>
                <a:spcPct val="90000"/>
              </a:lnSpc>
            </a:pPr>
            <a:r>
              <a:rPr lang="en-US" dirty="0">
                <a:latin typeface="Arial" charset="0"/>
              </a:rPr>
              <a:t>Annoyance  (This problem happens all the time and it is a real irritant!)</a:t>
            </a:r>
          </a:p>
          <a:p>
            <a:pPr marL="398463" lvl="1" indent="-227013">
              <a:lnSpc>
                <a:spcPct val="90000"/>
              </a:lnSpc>
            </a:pPr>
            <a:r>
              <a:rPr lang="en-US" dirty="0">
                <a:latin typeface="Arial" charset="0"/>
              </a:rPr>
              <a:t>Performance Problems  (I am not meeting my commitments 80% of the time!)</a:t>
            </a:r>
          </a:p>
        </p:txBody>
      </p:sp>
      <p:pic>
        <p:nvPicPr>
          <p:cNvPr id="27652" name="Picture 5" descr="C:\Documents and Settings\tchick\Local Settings\Temporary Internet Files\Content.IE5\IJOLA5U7\MCj0149829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904" y="4129617"/>
            <a:ext cx="3514725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708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Arial" charset="0"/>
              </a:rPr>
              <a:t>Lecture Topics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marL="0" indent="0"/>
            <a:r>
              <a:rPr lang="en-US" dirty="0">
                <a:solidFill>
                  <a:srgbClr val="7F7F7F"/>
                </a:solidFill>
                <a:latin typeface="Arial" charset="0"/>
              </a:rPr>
              <a:t>Defining a Process</a:t>
            </a:r>
          </a:p>
          <a:p>
            <a:pPr marL="0" indent="0"/>
            <a:endParaRPr lang="en-US" dirty="0">
              <a:latin typeface="Arial" charset="0"/>
            </a:endParaRPr>
          </a:p>
          <a:p>
            <a:pPr marL="0" indent="0"/>
            <a:r>
              <a:rPr lang="en-US" dirty="0">
                <a:latin typeface="Arial" charset="0"/>
              </a:rPr>
              <a:t>Analyzing Process Performance</a:t>
            </a:r>
          </a:p>
          <a:p>
            <a:pPr marL="0" indent="0"/>
            <a:endParaRPr lang="en-US" dirty="0">
              <a:latin typeface="Arial" charset="0"/>
            </a:endParaRPr>
          </a:p>
          <a:p>
            <a:pPr marL="0" indent="0"/>
            <a:r>
              <a:rPr lang="en-US" dirty="0">
                <a:solidFill>
                  <a:srgbClr val="7F7F7F"/>
                </a:solidFill>
                <a:latin typeface="Arial" charset="0"/>
              </a:rPr>
              <a:t>Bringing Process Discipline to a Team</a:t>
            </a:r>
          </a:p>
        </p:txBody>
      </p:sp>
    </p:spTree>
    <p:extLst>
      <p:ext uri="{BB962C8B-B14F-4D97-AF65-F5344CB8AC3E}">
        <p14:creationId xmlns:p14="http://schemas.microsoft.com/office/powerpoint/2010/main" val="143014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Analyzing Process Performance - 1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588" lvl="1" indent="0">
              <a:buNone/>
            </a:pPr>
            <a:r>
              <a:rPr lang="en-US" dirty="0" smtClean="0"/>
              <a:t>Discussion:</a:t>
            </a:r>
          </a:p>
          <a:p>
            <a:pPr marL="347663" lvl="1" indent="-177800"/>
            <a:r>
              <a:rPr lang="en-US" dirty="0" smtClean="0"/>
              <a:t>Why do you need to periodically review your process data?</a:t>
            </a:r>
          </a:p>
          <a:p>
            <a:pPr marL="347663" lvl="1" indent="-177800"/>
            <a:r>
              <a:rPr lang="en-US" dirty="0" smtClean="0"/>
              <a:t>How often should you review your process data?</a:t>
            </a:r>
          </a:p>
          <a:p>
            <a:pPr marL="347663" lvl="1" indent="-177800"/>
            <a:r>
              <a:rPr lang="en-US" dirty="0" smtClean="0"/>
              <a:t>What happens if you review your process data too often? too seldom?</a:t>
            </a:r>
          </a:p>
          <a:p>
            <a:pPr marL="1588" lvl="1" indent="0"/>
            <a:endParaRPr lang="en-US" dirty="0" smtClean="0"/>
          </a:p>
          <a:p>
            <a:pPr marL="1588" lvl="1" indent="0">
              <a:buNone/>
            </a:pPr>
            <a:r>
              <a:rPr lang="en-US" dirty="0" smtClean="0"/>
              <a:t>If you have already set goals, you start by understanding your performance against those goals.</a:t>
            </a:r>
          </a:p>
        </p:txBody>
      </p:sp>
      <p:pic>
        <p:nvPicPr>
          <p:cNvPr id="29700" name="Picture 6" descr="j03155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387" y="0"/>
            <a:ext cx="963613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955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Analyzing Process Performance - 2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588" lvl="1" indent="0">
              <a:buNone/>
            </a:pPr>
            <a:r>
              <a:rPr lang="en-US" dirty="0" smtClean="0"/>
              <a:t>Analyze your performance with respect to size estimation, effort estimation, and quality management to:</a:t>
            </a:r>
          </a:p>
          <a:p>
            <a:pPr marL="347663" lvl="1" indent="-177800"/>
            <a:r>
              <a:rPr lang="en-US" dirty="0" smtClean="0"/>
              <a:t>understand your current performance </a:t>
            </a:r>
          </a:p>
          <a:p>
            <a:pPr marL="347663" lvl="1" indent="-177800"/>
            <a:r>
              <a:rPr lang="en-US" dirty="0" smtClean="0"/>
              <a:t>identify your highest-priority areas for improvement</a:t>
            </a:r>
          </a:p>
          <a:p>
            <a:pPr marL="347663" lvl="1" indent="-177800"/>
            <a:r>
              <a:rPr lang="en-US" dirty="0" smtClean="0"/>
              <a:t>establish challenging but achievable goals, and </a:t>
            </a:r>
          </a:p>
          <a:p>
            <a:pPr marL="347663" lvl="1" indent="-177800"/>
            <a:r>
              <a:rPr lang="en-US" dirty="0" smtClean="0"/>
              <a:t>define corresponding improvement actions to meet those goals </a:t>
            </a:r>
          </a:p>
          <a:p>
            <a:pPr marL="347663" lvl="1" indent="-177800"/>
            <a:r>
              <a:rPr lang="en-US" dirty="0" smtClean="0"/>
              <a:t>define actions to address challenges you will face in making those changes</a:t>
            </a:r>
          </a:p>
        </p:txBody>
      </p:sp>
      <p:pic>
        <p:nvPicPr>
          <p:cNvPr id="30724" name="Picture 6" descr="j03155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481013"/>
            <a:ext cx="963613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540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Cautions</a:t>
            </a: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Don</a:t>
            </a:r>
            <a:r>
              <a:rPr lang="ja-JP" altLang="en-US" dirty="0" smtClean="0"/>
              <a:t>’</a:t>
            </a:r>
            <a:r>
              <a:rPr lang="en-US" dirty="0" smtClean="0"/>
              <a:t>t over analyze only one piece of information.  Please remember to look for trends.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Don</a:t>
            </a:r>
            <a:r>
              <a:rPr lang="ja-JP" altLang="en-US" dirty="0" smtClean="0"/>
              <a:t>’</a:t>
            </a:r>
            <a:r>
              <a:rPr lang="en-US" dirty="0" smtClean="0"/>
              <a:t>t do a superficial analysis (e.g. don</a:t>
            </a:r>
            <a:r>
              <a:rPr lang="ja-JP" altLang="en-US" dirty="0" smtClean="0"/>
              <a:t>’</a:t>
            </a:r>
            <a:r>
              <a:rPr lang="en-US" dirty="0" smtClean="0"/>
              <a:t>t describe a chart, analyze it).</a:t>
            </a:r>
            <a:endParaRPr lang="en-US" dirty="0"/>
          </a:p>
        </p:txBody>
      </p:sp>
      <p:pic>
        <p:nvPicPr>
          <p:cNvPr id="31748" name="Picture 5" descr="C:\Documents and Settings\tchick\Local Settings\Temporary Internet Files\Content.IE5\IJOLA5U7\MCj0431529000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275" y="396875"/>
            <a:ext cx="88265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690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Arial" charset="0"/>
              </a:rPr>
              <a:t>Lecture Topics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marL="0" indent="0"/>
            <a:r>
              <a:rPr lang="en-US" dirty="0">
                <a:latin typeface="Arial" charset="0"/>
              </a:rPr>
              <a:t>Defining a Process</a:t>
            </a:r>
          </a:p>
          <a:p>
            <a:pPr marL="0" indent="0"/>
            <a:endParaRPr lang="en-US" dirty="0">
              <a:latin typeface="Arial" charset="0"/>
            </a:endParaRPr>
          </a:p>
          <a:p>
            <a:pPr marL="0" indent="0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Analyzing Process Performance</a:t>
            </a:r>
          </a:p>
          <a:p>
            <a:pPr marL="0" indent="0"/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 marL="0" indent="0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Bringing Process Discipline to a Team</a:t>
            </a:r>
          </a:p>
        </p:txBody>
      </p:sp>
    </p:spTree>
    <p:extLst>
      <p:ext uri="{BB962C8B-B14F-4D97-AF65-F5344CB8AC3E}">
        <p14:creationId xmlns:p14="http://schemas.microsoft.com/office/powerpoint/2010/main" val="125289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Analysis of Size Estimating Accuracy</a:t>
            </a: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en-US" dirty="0" smtClean="0"/>
              <a:t>Review your performance on size estimating accuracy.  For example:</a:t>
            </a:r>
          </a:p>
          <a:p>
            <a:pPr marL="347663" lvl="1" indent="-177800"/>
            <a:r>
              <a:rPr lang="en-US" dirty="0" smtClean="0"/>
              <a:t>How much did your size estimating accuracy change?  Why?</a:t>
            </a:r>
          </a:p>
          <a:p>
            <a:pPr marL="347663" lvl="1" indent="-177800"/>
            <a:r>
              <a:rPr lang="en-US" dirty="0" smtClean="0"/>
              <a:t>Do I have a tendency to add/miss entire parts?</a:t>
            </a:r>
          </a:p>
          <a:p>
            <a:pPr marL="347663" lvl="1" indent="-177800"/>
            <a:r>
              <a:rPr lang="en-US" dirty="0" smtClean="0"/>
              <a:t>Do I have a tendency to misjudge the relative size of parts?</a:t>
            </a:r>
          </a:p>
          <a:p>
            <a:pPr marL="347663" lvl="1" indent="-177800"/>
            <a:r>
              <a:rPr lang="en-US" dirty="0" smtClean="0"/>
              <a:t>Do I need to calculate relative size range data using my historical data?  </a:t>
            </a:r>
          </a:p>
          <a:p>
            <a:pPr marL="347663" lvl="1" indent="-177800"/>
            <a:r>
              <a:rPr lang="en-US" dirty="0" smtClean="0"/>
              <a:t>Based on my historical size-estimating accuracy data, what is a realistic size-estimating goal for me?</a:t>
            </a:r>
          </a:p>
          <a:p>
            <a:pPr marL="347663" lvl="1" indent="-177800"/>
            <a:r>
              <a:rPr lang="en-US" dirty="0" smtClean="0"/>
              <a:t>How can I change my process to meet that goal?</a:t>
            </a:r>
            <a:endParaRPr lang="en-US" dirty="0"/>
          </a:p>
        </p:txBody>
      </p:sp>
      <p:pic>
        <p:nvPicPr>
          <p:cNvPr id="3277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7" y="0"/>
            <a:ext cx="1281113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381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Analysis of Time Estimating Accuracy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Review your performance on effort estimating accuracy.  For example: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How much did your effort estimating accuracy change?  Why?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Is my productivity stable?  Why or why not?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How can I stabilize my productivity?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How much are my time estimates affected by the accuracy </a:t>
            </a:r>
            <a:br>
              <a:rPr lang="en-US" dirty="0" smtClean="0"/>
            </a:br>
            <a:r>
              <a:rPr lang="en-US" dirty="0" smtClean="0"/>
              <a:t>of my size estimates?  (Would multiple regression help me?)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Based on my historical time-estimating accuracy data,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   what is a realistic time-estimating goal for me?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How can I change my process to meet that goal?</a:t>
            </a:r>
            <a:endParaRPr lang="en-US" dirty="0"/>
          </a:p>
        </p:txBody>
      </p:sp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r="18250"/>
          <a:stretch>
            <a:fillRect/>
          </a:stretch>
        </p:blipFill>
        <p:spPr bwMode="auto">
          <a:xfrm>
            <a:off x="8318500" y="67204"/>
            <a:ext cx="787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869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Analysis of Schedule Accuracy</a:t>
            </a: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Review your performance on schedule accuracy.  For example: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How many committed dates am I missing versus making?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For the dates that I am missing, what are the root causes?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Am I getting the expected number of task hours per week as I have planned? If I am not:</a:t>
            </a:r>
          </a:p>
          <a:p>
            <a:pPr lvl="3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What is the variance?</a:t>
            </a:r>
          </a:p>
          <a:p>
            <a:pPr lvl="3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What are the root causes?</a:t>
            </a:r>
          </a:p>
          <a:p>
            <a:pPr lvl="3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Are there actions I can take to improve task hours per week?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Are the tasks I estimated under or over estimated?</a:t>
            </a:r>
            <a:endParaRPr lang="en-US" dirty="0"/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969" y="-1587"/>
            <a:ext cx="1286031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61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Defect and Yield Analysis</a:t>
            </a: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588" lvl="1" indent="0">
              <a:buNone/>
            </a:pPr>
            <a:r>
              <a:rPr lang="en-US" dirty="0" smtClean="0"/>
              <a:t>For example:</a:t>
            </a:r>
          </a:p>
          <a:p>
            <a:pPr lvl="1"/>
            <a:r>
              <a:rPr lang="en-US" dirty="0" smtClean="0"/>
              <a:t>What type of defects do I inject during design and coding?</a:t>
            </a:r>
          </a:p>
          <a:p>
            <a:pPr lvl="1"/>
            <a:r>
              <a:rPr lang="en-US" dirty="0" smtClean="0"/>
              <a:t>What trends are apparent in defects per size unit (e.g., KLOC) found in reviews, compile, and test?</a:t>
            </a:r>
          </a:p>
          <a:p>
            <a:pPr lvl="1"/>
            <a:r>
              <a:rPr lang="en-US" dirty="0" smtClean="0"/>
              <a:t>What trends are apparent in total defects per size unit?</a:t>
            </a:r>
          </a:p>
          <a:p>
            <a:pPr lvl="1"/>
            <a:r>
              <a:rPr lang="en-US" dirty="0" smtClean="0"/>
              <a:t>How do my defect removal rates (defects removed/hour) compare for design review, code review, compile, and test?</a:t>
            </a:r>
          </a:p>
          <a:p>
            <a:pPr lvl="1"/>
            <a:r>
              <a:rPr lang="en-US" dirty="0" smtClean="0"/>
              <a:t>What are my review rates for design review and code review?</a:t>
            </a:r>
          </a:p>
          <a:p>
            <a:pPr lvl="1"/>
            <a:r>
              <a:rPr lang="en-US" dirty="0" smtClean="0"/>
              <a:t>What are my defect-removal leverages for design review, code review, and compile versus unit test?</a:t>
            </a:r>
          </a:p>
          <a:p>
            <a:pPr lvl="1"/>
            <a:r>
              <a:rPr lang="en-US" dirty="0" smtClean="0"/>
              <a:t>Is there any relationship between yield and review rate for design and code reviews?</a:t>
            </a:r>
            <a:endParaRPr lang="en-US" dirty="0"/>
          </a:p>
        </p:txBody>
      </p:sp>
      <p:pic>
        <p:nvPicPr>
          <p:cNvPr id="35844" name="Picture 5" descr="C:\Documents and Settings\tchick\Local Settings\Temporary Internet Files\Content.IE5\2XCDIHAD\MCj0426048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992" y="70909"/>
            <a:ext cx="91440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57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Lecture Topics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marL="0" indent="0"/>
            <a:r>
              <a:rPr lang="en-US" dirty="0">
                <a:solidFill>
                  <a:srgbClr val="7F7F7F"/>
                </a:solidFill>
                <a:latin typeface="Arial" charset="0"/>
              </a:rPr>
              <a:t>Defining a Process</a:t>
            </a:r>
          </a:p>
          <a:p>
            <a:pPr marL="0" indent="0"/>
            <a:endParaRPr lang="en-US" dirty="0">
              <a:solidFill>
                <a:srgbClr val="7F7F7F"/>
              </a:solidFill>
              <a:latin typeface="Arial" charset="0"/>
            </a:endParaRPr>
          </a:p>
          <a:p>
            <a:pPr marL="0" indent="0"/>
            <a:r>
              <a:rPr lang="en-US" dirty="0">
                <a:solidFill>
                  <a:srgbClr val="7F7F7F"/>
                </a:solidFill>
                <a:latin typeface="Arial" charset="0"/>
              </a:rPr>
              <a:t>Analyzing Process Performance</a:t>
            </a:r>
          </a:p>
          <a:p>
            <a:pPr marL="0" indent="0"/>
            <a:endParaRPr lang="en-US" dirty="0">
              <a:latin typeface="Arial" charset="0"/>
            </a:endParaRPr>
          </a:p>
          <a:p>
            <a:pPr marL="0" indent="0"/>
            <a:r>
              <a:rPr lang="en-US" dirty="0">
                <a:latin typeface="Arial" charset="0"/>
              </a:rPr>
              <a:t>Bringing Process Discipline to a Team</a:t>
            </a:r>
          </a:p>
        </p:txBody>
      </p:sp>
    </p:spTree>
    <p:extLst>
      <p:ext uri="{BB962C8B-B14F-4D97-AF65-F5344CB8AC3E}">
        <p14:creationId xmlns:p14="http://schemas.microsoft.com/office/powerpoint/2010/main" val="323610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 Manager Team Role</a:t>
            </a: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mtClean="0"/>
              <a:t>Ensures that the team has defined processes available for all key activities</a:t>
            </a:r>
          </a:p>
          <a:p>
            <a:pPr lvl="1"/>
            <a:r>
              <a:rPr lang="en-US" smtClean="0"/>
              <a:t>Assists team members in defining and using processes </a:t>
            </a:r>
          </a:p>
          <a:p>
            <a:pPr lvl="1"/>
            <a:r>
              <a:rPr lang="en-US" smtClean="0"/>
              <a:t>Ensures that team process data are promptly reported and analyzed</a:t>
            </a:r>
          </a:p>
          <a:p>
            <a:pPr lvl="1"/>
            <a:r>
              <a:rPr lang="en-US" smtClean="0"/>
              <a:t>Assists the team in identifying and resolving process problems</a:t>
            </a:r>
          </a:p>
          <a:p>
            <a:pPr lvl="1"/>
            <a:r>
              <a:rPr lang="en-US" smtClean="0"/>
              <a:t>Manages the team</a:t>
            </a:r>
            <a:r>
              <a:rPr lang="ja-JP" altLang="en-US" smtClean="0"/>
              <a:t>’</a:t>
            </a:r>
            <a:r>
              <a:rPr lang="en-US" smtClean="0"/>
              <a:t>s process improvement proposals (PIPs)</a:t>
            </a:r>
            <a:endParaRPr lang="en-US"/>
          </a:p>
        </p:txBody>
      </p:sp>
      <p:pic>
        <p:nvPicPr>
          <p:cNvPr id="37892" name="Picture 15" descr="C:\Documents and Settings\tchick\Local Settings\Temporary Internet Files\Content.IE5\IJOLA5U7\MCj0311818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454" y="85725"/>
            <a:ext cx="890587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289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 Support Activities </a:t>
            </a: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mtClean="0"/>
              <a:t>Ensures that defined processes are available for major development, management, and team activities</a:t>
            </a:r>
          </a:p>
          <a:p>
            <a:pPr lvl="1"/>
            <a:r>
              <a:rPr lang="en-US" smtClean="0"/>
              <a:t>Leads the team in developing the processes that the team needs</a:t>
            </a:r>
          </a:p>
          <a:p>
            <a:pPr lvl="1"/>
            <a:r>
              <a:rPr lang="en-US" smtClean="0"/>
              <a:t>Ensures that team members are familiar with each defined process and, where necessary, are trained in its use</a:t>
            </a:r>
          </a:p>
          <a:p>
            <a:pPr lvl="1"/>
            <a:r>
              <a:rPr lang="en-US" smtClean="0"/>
              <a:t>Ensures that the team always follows a defined and documented process</a:t>
            </a:r>
          </a:p>
          <a:p>
            <a:pPr lvl="1"/>
            <a:r>
              <a:rPr lang="en-US" smtClean="0"/>
              <a:t>Ensures that the team has defined processes available for all key activities</a:t>
            </a:r>
            <a:endParaRPr lang="en-US"/>
          </a:p>
        </p:txBody>
      </p:sp>
      <p:pic>
        <p:nvPicPr>
          <p:cNvPr id="38916" name="Picture 16" descr="C:\Documents and Settings\tchick\Local Settings\Temporary Internet Files\Content.IE5\6TCFAPSX\MCj0311804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406" y="75141"/>
            <a:ext cx="1017587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548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 Tracking and Analysis Activities </a:t>
            </a: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588" lvl="1" indent="0">
              <a:buNone/>
            </a:pPr>
            <a:r>
              <a:rPr lang="en-US" dirty="0" smtClean="0"/>
              <a:t>For Tracking, ensures that: </a:t>
            </a:r>
          </a:p>
          <a:p>
            <a:pPr lvl="1"/>
            <a:r>
              <a:rPr lang="en-US" dirty="0" smtClean="0"/>
              <a:t>all team members report their process data in a timely way</a:t>
            </a:r>
          </a:p>
          <a:p>
            <a:pPr lvl="1"/>
            <a:r>
              <a:rPr lang="en-US" dirty="0" smtClean="0"/>
              <a:t>where members are late providing their process data, promptly gets their data or calls on the Team Leader for help </a:t>
            </a:r>
          </a:p>
          <a:p>
            <a:pPr lvl="1"/>
            <a:endParaRPr lang="en-US" dirty="0" smtClean="0"/>
          </a:p>
          <a:p>
            <a:pPr marL="1588" lvl="1" indent="0">
              <a:buNone/>
            </a:pPr>
            <a:r>
              <a:rPr lang="en-US" dirty="0" smtClean="0"/>
              <a:t>When analyzes the team process data</a:t>
            </a:r>
          </a:p>
          <a:p>
            <a:pPr lvl="1"/>
            <a:r>
              <a:rPr lang="en-US" dirty="0" smtClean="0"/>
              <a:t>Identifies where the team or any team member has problems following the defined process</a:t>
            </a:r>
          </a:p>
          <a:p>
            <a:pPr lvl="1"/>
            <a:endParaRPr lang="en-US" dirty="0" smtClean="0"/>
          </a:p>
          <a:p>
            <a:pPr marL="1588" lvl="1" indent="0">
              <a:buNone/>
            </a:pPr>
            <a:r>
              <a:rPr lang="en-US" dirty="0" smtClean="0"/>
              <a:t>Assists team member</a:t>
            </a:r>
            <a:r>
              <a:rPr lang="ja-JP" altLang="en-US" dirty="0" smtClean="0"/>
              <a:t>’</a:t>
            </a:r>
            <a:r>
              <a:rPr lang="en-US" dirty="0" smtClean="0"/>
              <a:t>s improvement efforts</a:t>
            </a:r>
            <a:endParaRPr lang="en-US" dirty="0"/>
          </a:p>
        </p:txBody>
      </p:sp>
      <p:pic>
        <p:nvPicPr>
          <p:cNvPr id="39940" name="Picture 14" descr="C:\Documents and Settings\tchick\Local Settings\Temporary Internet Files\Content.IE5\ATUNA1IJ\MCj0311834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891" y="71438"/>
            <a:ext cx="1098550" cy="8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067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115888" tIns="57150" rIns="115888" bIns="57150" anchor="ctr"/>
          <a:lstStyle/>
          <a:p>
            <a:pPr defTabSz="1339850"/>
            <a:r>
              <a:rPr lang="en-US">
                <a:latin typeface="Arial" charset="0"/>
              </a:rPr>
              <a:t>PIPs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763" lvl="1" indent="-4763" defTabSz="1203325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>
                <a:latin typeface="Arial" charset="0"/>
              </a:rPr>
              <a:t>The Process Manager manages:</a:t>
            </a:r>
          </a:p>
          <a:p>
            <a:pPr marL="342900" lvl="1" indent="-173038" defTabSz="1203325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elicitation</a:t>
            </a:r>
          </a:p>
          <a:p>
            <a:pPr marL="342900" lvl="1" indent="-173038" defTabSz="1203325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gathering</a:t>
            </a:r>
          </a:p>
          <a:p>
            <a:pPr marL="342900" lvl="1" indent="-173038" defTabSz="1203325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recording</a:t>
            </a:r>
          </a:p>
          <a:p>
            <a:pPr marL="342900" lvl="1" indent="-173038" defTabSz="1203325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tracking</a:t>
            </a:r>
          </a:p>
          <a:p>
            <a:pPr marL="342900" lvl="1" indent="-173038" defTabSz="1203325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handling </a:t>
            </a:r>
          </a:p>
          <a:p>
            <a:pPr marL="342900" lvl="1" indent="-342900" defTabSz="1203325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>
                <a:latin typeface="Arial" charset="0"/>
              </a:rPr>
              <a:t>of the team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dirty="0">
                <a:latin typeface="Arial" charset="0"/>
              </a:rPr>
              <a:t>s PIPs</a:t>
            </a:r>
            <a:r>
              <a:rPr lang="en-US" dirty="0" smtClean="0">
                <a:latin typeface="Arial" charset="0"/>
              </a:rPr>
              <a:t>.</a:t>
            </a:r>
            <a:endParaRPr lang="en-US" dirty="0">
              <a:latin typeface="Arial" charset="0"/>
            </a:endParaRPr>
          </a:p>
        </p:txBody>
      </p:sp>
      <p:pic>
        <p:nvPicPr>
          <p:cNvPr id="40964" name="Picture 9" descr="\\ns01\install\Office\ClipMedia\disk2\FILES\PFILES\MSOFFICE\MEDIA\CNTCD1\ClipArt5\j0287351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205" y="1038755"/>
            <a:ext cx="3657600" cy="3862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62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Reporting Status </a:t>
            </a: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indent="-341313">
              <a:buNone/>
            </a:pPr>
            <a:r>
              <a:rPr lang="en-US" dirty="0" smtClean="0"/>
              <a:t>The Process Manager: </a:t>
            </a:r>
          </a:p>
          <a:p>
            <a:pPr lvl="1" indent="-171450"/>
            <a:r>
              <a:rPr lang="en-US" dirty="0" smtClean="0"/>
              <a:t>reports weekly to the team on the status of all team process development and analysis work</a:t>
            </a:r>
          </a:p>
          <a:p>
            <a:pPr lvl="1" indent="-171450"/>
            <a:endParaRPr lang="en-US" dirty="0" smtClean="0"/>
          </a:p>
          <a:p>
            <a:pPr lvl="1" indent="-171450"/>
            <a:r>
              <a:rPr lang="en-US" dirty="0" smtClean="0"/>
              <a:t>alerts the team and Team Leader when process problems need their attention</a:t>
            </a:r>
          </a:p>
          <a:p>
            <a:pPr lvl="1" indent="-171450"/>
            <a:endParaRPr lang="en-US" dirty="0" smtClean="0"/>
          </a:p>
          <a:p>
            <a:pPr lvl="1" indent="-171450"/>
            <a:r>
              <a:rPr lang="en-US" dirty="0" smtClean="0"/>
              <a:t>maintains the data to produce the process section of the project report during the phase and project postmortems </a:t>
            </a:r>
            <a:endParaRPr lang="en-US" dirty="0"/>
          </a:p>
        </p:txBody>
      </p:sp>
      <p:pic>
        <p:nvPicPr>
          <p:cNvPr id="41988" name="Picture 16" descr="C:\Documents and Settings\tchick\Local Settings\Temporary Internet Files\Content.IE5\6TCFAPSX\MCj0311804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280" y="92075"/>
            <a:ext cx="1017587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101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Define and Use a Personal Process?</a:t>
            </a:r>
            <a:endParaRPr lang="en-US" dirty="0"/>
          </a:p>
        </p:txBody>
      </p:sp>
      <p:pic>
        <p:nvPicPr>
          <p:cNvPr id="11268" name="Picture 6" descr="j03155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79575"/>
            <a:ext cx="365760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30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to ask as Process Manager</a:t>
            </a: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714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/>
              <a:t>Does the team have defined processes for their principal activities? If not, what processes do you recommend be defined, and by whom?</a:t>
            </a:r>
          </a:p>
          <a:p>
            <a:pPr marL="1714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/>
              <a:t>Do these processes reasonably represent the way that the work is currently being done? If not, are PIPs being submitted to correct the processes?</a:t>
            </a:r>
          </a:p>
          <a:p>
            <a:pPr marL="1714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/>
              <a:t>Are the team members following the processes that they have?</a:t>
            </a:r>
          </a:p>
          <a:p>
            <a:pPr marL="1714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/>
              <a:t>Is management providing the support needed to get the defined processes followed? If not, what remedial actions do you recommend?</a:t>
            </a:r>
          </a:p>
          <a:p>
            <a:pPr marL="1714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/>
              <a:t>Do you have a defined process for handling the team</a:t>
            </a:r>
            <a:r>
              <a:rPr lang="ja-JP" altLang="en-US" dirty="0" smtClean="0"/>
              <a:t>’</a:t>
            </a:r>
            <a:r>
              <a:rPr lang="en-US" dirty="0" smtClean="0"/>
              <a:t>s PIPs? If not, what steps are planned to define such a process?</a:t>
            </a:r>
            <a:endParaRPr lang="en-US" dirty="0"/>
          </a:p>
        </p:txBody>
      </p:sp>
      <p:pic>
        <p:nvPicPr>
          <p:cNvPr id="43012" name="Picture 17" descr="C:\Documents and Settings\tchick\Local Settings\Temporary Internet Files\Content.IE5\2XCDIHAD\MCj0311780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638" y="379413"/>
            <a:ext cx="690562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742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Messages to Remember</a:t>
            </a: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A personal process is a set of steps that individuals use to guide their work.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Defining and using a personal process helps individuals to plan, do, track, and improve their work.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Scripts, measures, forms, and standards are elements of a good process definition.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Start small and define a simple process; then evolve and improve it based on use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Process discipline can be established and maintained on a team through the process manager role.</a:t>
            </a:r>
            <a:endParaRPr lang="en-US" dirty="0"/>
          </a:p>
        </p:txBody>
      </p:sp>
      <p:pic>
        <p:nvPicPr>
          <p:cNvPr id="44036" name="Picture 3" descr="\\ns01\install\Office\ClipMedia\disk2\FILES\PFILES\MSOFFICE\MEDIA\CNTCD1\ClipArt1\j0149603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8638" y="73025"/>
            <a:ext cx="9239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04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Process Definition Exercise</a:t>
            </a:r>
            <a:endParaRPr lang="en-AU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exercise you will: </a:t>
            </a:r>
          </a:p>
          <a:p>
            <a:pPr lvl="1"/>
            <a:r>
              <a:rPr lang="en-US" dirty="0" smtClean="0"/>
              <a:t>understand how to define the steps for a process you use </a:t>
            </a:r>
            <a:br>
              <a:rPr lang="en-US" dirty="0" smtClean="0"/>
            </a:br>
            <a:r>
              <a:rPr lang="en-US" dirty="0" smtClean="0"/>
              <a:t>at work </a:t>
            </a:r>
          </a:p>
          <a:p>
            <a:pPr lvl="1"/>
            <a:r>
              <a:rPr lang="en-US" dirty="0" smtClean="0"/>
              <a:t>be able to understand some characteristics of this process</a:t>
            </a:r>
          </a:p>
          <a:p>
            <a:pPr lvl="1"/>
            <a:r>
              <a:rPr lang="en-US" dirty="0" smtClean="0"/>
              <a:t>understand processes fellow attendees are using to do </a:t>
            </a:r>
            <a:br>
              <a:rPr lang="en-US" dirty="0" smtClean="0"/>
            </a:br>
            <a:r>
              <a:rPr lang="en-US" dirty="0" smtClean="0"/>
              <a:t>their work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00206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0"/>
            <a:ext cx="4046538" cy="25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89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Define and Use a Personal Process?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Benefits of a personal process include</a:t>
            </a:r>
          </a:p>
          <a:p>
            <a:pPr lvl="1"/>
            <a:r>
              <a:rPr lang="en-US" smtClean="0"/>
              <a:t>consistency</a:t>
            </a:r>
          </a:p>
          <a:p>
            <a:pPr lvl="2"/>
            <a:r>
              <a:rPr lang="en-US" smtClean="0"/>
              <a:t>results are more likely to be similar.</a:t>
            </a:r>
          </a:p>
          <a:p>
            <a:pPr lvl="2"/>
            <a:r>
              <a:rPr lang="en-US" smtClean="0"/>
              <a:t>work becomes more predictable.</a:t>
            </a:r>
          </a:p>
          <a:p>
            <a:pPr lvl="1"/>
            <a:r>
              <a:rPr lang="en-US" smtClean="0"/>
              <a:t>efficiency</a:t>
            </a:r>
          </a:p>
          <a:p>
            <a:pPr lvl="2"/>
            <a:r>
              <a:rPr lang="en-US" smtClean="0"/>
              <a:t>structures and guides your work (orders the steps, avoids rework)</a:t>
            </a:r>
          </a:p>
          <a:p>
            <a:pPr lvl="2"/>
            <a:r>
              <a:rPr lang="en-US" smtClean="0"/>
              <a:t>keeps you focused on what needs to be done now</a:t>
            </a:r>
          </a:p>
          <a:p>
            <a:pPr lvl="1"/>
            <a:r>
              <a:rPr lang="en-US" smtClean="0"/>
              <a:t>basis for improvement</a:t>
            </a:r>
          </a:p>
          <a:p>
            <a:pPr lvl="2"/>
            <a:r>
              <a:rPr lang="en-US" smtClean="0"/>
              <a:t>gathering data on your work helps determine which steps</a:t>
            </a:r>
          </a:p>
          <a:p>
            <a:pPr lvl="3"/>
            <a:r>
              <a:rPr lang="en-US" smtClean="0"/>
              <a:t>take the most time</a:t>
            </a:r>
          </a:p>
          <a:p>
            <a:pPr lvl="3"/>
            <a:r>
              <a:rPr lang="en-US" smtClean="0"/>
              <a:t>cause you the most trouble</a:t>
            </a:r>
          </a:p>
          <a:p>
            <a:pPr lvl="3"/>
            <a:r>
              <a:rPr lang="en-US" smtClean="0"/>
              <a:t>are least effective</a:t>
            </a:r>
          </a:p>
          <a:p>
            <a:pPr lvl="2"/>
            <a:r>
              <a:rPr lang="en-US" smtClean="0"/>
              <a:t>this information helps identify improvement opportunities</a:t>
            </a:r>
            <a:endParaRPr lang="en-US"/>
          </a:p>
        </p:txBody>
      </p:sp>
      <p:pic>
        <p:nvPicPr>
          <p:cNvPr id="12292" name="Picture 6" descr="j03155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481013"/>
            <a:ext cx="963613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367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Elements of a Good Process Definition</a:t>
            </a:r>
          </a:p>
        </p:txBody>
      </p:sp>
      <p:sp>
        <p:nvSpPr>
          <p:cNvPr id="1031" name="Text Box 4"/>
          <p:cNvSpPr txBox="1">
            <a:spLocks noChangeArrowheads="1"/>
          </p:cNvSpPr>
          <p:nvPr/>
        </p:nvSpPr>
        <p:spPr bwMode="auto">
          <a:xfrm>
            <a:off x="3762374" y="1115483"/>
            <a:ext cx="4949825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med" len="lg"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buFontTx/>
              <a:buNone/>
            </a:pPr>
            <a:r>
              <a:rPr lang="en-US" sz="1800"/>
              <a:t>Document the process entry criteria, phases/ steps, and exit criteria. The purpose is to provide expert-level guidance as you use the process.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93700" y="1136650"/>
            <a:ext cx="1580092" cy="1104366"/>
            <a:chOff x="765175" y="1136650"/>
            <a:chExt cx="1624013" cy="1135063"/>
          </a:xfrm>
        </p:grpSpPr>
        <p:sp>
          <p:nvSpPr>
            <p:cNvPr id="1030" name="Rectangle 3"/>
            <p:cNvSpPr>
              <a:spLocks noChangeArrowheads="1"/>
            </p:cNvSpPr>
            <p:nvPr/>
          </p:nvSpPr>
          <p:spPr bwMode="white">
            <a:xfrm>
              <a:off x="765175" y="1150938"/>
              <a:ext cx="1624013" cy="11207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 type="none" w="sm" len="sm"/>
                  <a:tailEnd type="none" w="med" len="lg"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02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20954529"/>
                </p:ext>
              </p:extLst>
            </p:nvPr>
          </p:nvGraphicFramePr>
          <p:xfrm>
            <a:off x="796925" y="1136650"/>
            <a:ext cx="1543050" cy="1127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60" name="Document" r:id="rId4" imgW="5654160" imgH="4175640" progId="Word.Document.8">
                    <p:embed/>
                  </p:oleObj>
                </mc:Choice>
                <mc:Fallback>
                  <p:oleObj name="Document" r:id="rId4" imgW="5654160" imgH="4175640" progId="Word.Documen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6925" y="1136650"/>
                          <a:ext cx="1543050" cy="11271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32" name="Text Box 6"/>
          <p:cNvSpPr txBox="1">
            <a:spLocks noChangeArrowheads="1"/>
          </p:cNvSpPr>
          <p:nvPr/>
        </p:nvSpPr>
        <p:spPr bwMode="auto">
          <a:xfrm>
            <a:off x="2489200" y="1115483"/>
            <a:ext cx="782553" cy="263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med" len="lg"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rgbClr val="0070C0"/>
                </a:solidFill>
              </a:rPr>
              <a:t>Scripts</a:t>
            </a:r>
          </a:p>
        </p:txBody>
      </p:sp>
      <p:graphicFrame>
        <p:nvGraphicFramePr>
          <p:cNvPr id="102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8753914"/>
              </p:ext>
            </p:extLst>
          </p:nvPr>
        </p:nvGraphicFramePr>
        <p:xfrm>
          <a:off x="388938" y="2581804"/>
          <a:ext cx="1303337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1" name="Clip" r:id="rId6" imgW="1161720" imgH="484560" progId="MS_ClipArt_Gallery.2">
                  <p:embed/>
                </p:oleObj>
              </mc:Choice>
              <mc:Fallback>
                <p:oleObj name="Clip" r:id="rId6" imgW="1161720" imgH="48456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938" y="2581804"/>
                        <a:ext cx="1303337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" name="Text Box 8"/>
          <p:cNvSpPr txBox="1">
            <a:spLocks noChangeArrowheads="1"/>
          </p:cNvSpPr>
          <p:nvPr/>
        </p:nvSpPr>
        <p:spPr bwMode="auto">
          <a:xfrm>
            <a:off x="2517775" y="2450571"/>
            <a:ext cx="1065008" cy="263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med" len="lg"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rgbClr val="0070C0"/>
                </a:solidFill>
              </a:rPr>
              <a:t>Measures</a:t>
            </a:r>
          </a:p>
        </p:txBody>
      </p:sp>
      <p:sp>
        <p:nvSpPr>
          <p:cNvPr id="1034" name="Text Box 9"/>
          <p:cNvSpPr txBox="1">
            <a:spLocks noChangeArrowheads="1"/>
          </p:cNvSpPr>
          <p:nvPr/>
        </p:nvSpPr>
        <p:spPr bwMode="auto">
          <a:xfrm>
            <a:off x="3762375" y="2439458"/>
            <a:ext cx="4976813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med" len="lg"/>
              </a14:hiddenLine>
            </a:ext>
          </a:extLst>
        </p:spPr>
        <p:txBody>
          <a:bodyPr lIns="0" tIns="0" rIns="0" bIns="0">
            <a:spAutoFit/>
          </a:bodyPr>
          <a:lstStyle>
            <a:lvl1pPr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buFontTx/>
              <a:buNone/>
            </a:pPr>
            <a:r>
              <a:rPr lang="en-US" sz="1800"/>
              <a:t>Measure the process and the product. They provide insight into how the process is working and the status of the work.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3488" y="3645958"/>
            <a:ext cx="705459" cy="263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med" len="lg"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rgbClr val="0070C0"/>
                </a:solidFill>
              </a:rPr>
              <a:t>Forms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762375" y="3668183"/>
            <a:ext cx="4949825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med" len="lg"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buFontTx/>
              <a:buNone/>
            </a:pPr>
            <a:r>
              <a:rPr lang="en-US" sz="1800" dirty="0"/>
              <a:t>Provide a convenient and consistent framework for gathering and retaining data</a:t>
            </a:r>
            <a:endParaRPr lang="en-US" sz="1800" dirty="0">
              <a:solidFill>
                <a:schemeClr val="folHlink"/>
              </a:solidFill>
            </a:endParaRP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2489200" y="5154613"/>
            <a:ext cx="1128802" cy="263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med" len="lg"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rgbClr val="0070C0"/>
                </a:solidFill>
              </a:rPr>
              <a:t>Standards</a:t>
            </a:r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3762375" y="5154613"/>
            <a:ext cx="4360863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med" len="lg"/>
              </a14:hiddenLine>
            </a:ext>
          </a:extLst>
        </p:spPr>
        <p:txBody>
          <a:bodyPr lIns="0" tIns="0" rIns="0" bIns="0">
            <a:spAutoFit/>
          </a:bodyPr>
          <a:lstStyle>
            <a:lvl1pPr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2711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2711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buFontTx/>
              <a:buNone/>
            </a:pPr>
            <a:r>
              <a:rPr lang="en-US" sz="1800" dirty="0"/>
              <a:t>Provide consistent definitions that guide the work and gathering of data.</a:t>
            </a:r>
          </a:p>
        </p:txBody>
      </p:sp>
      <p:graphicFrame>
        <p:nvGraphicFramePr>
          <p:cNvPr id="1028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1051022"/>
              </p:ext>
            </p:extLst>
          </p:nvPr>
        </p:nvGraphicFramePr>
        <p:xfrm>
          <a:off x="411163" y="5181600"/>
          <a:ext cx="971550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2" name="Clip" r:id="rId8" imgW="714600" imgH="716040" progId="MS_ClipArt_Gallery.2">
                  <p:embed/>
                </p:oleObj>
              </mc:Choice>
              <mc:Fallback>
                <p:oleObj name="Clip" r:id="rId8" imgW="714600" imgH="71604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invGray">
                      <a:xfrm>
                        <a:off x="411163" y="5181600"/>
                        <a:ext cx="971550" cy="97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9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3558117"/>
            <a:ext cx="990600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63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Example Process Script – Software Development</a:t>
            </a:r>
          </a:p>
        </p:txBody>
      </p:sp>
      <p:sp>
        <p:nvSpPr>
          <p:cNvPr id="13315" name="Rectangle 32898"/>
          <p:cNvSpPr>
            <a:spLocks noChangeArrowheads="1"/>
          </p:cNvSpPr>
          <p:nvPr/>
        </p:nvSpPr>
        <p:spPr bwMode="auto">
          <a:xfrm>
            <a:off x="0" y="2819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 eaLnBrk="0" hangingPunct="0">
              <a:buFontTx/>
              <a:buNone/>
            </a:pPr>
            <a:endParaRPr lang="en-US" sz="2400">
              <a:latin typeface="Times New Roman" charset="0"/>
            </a:endParaRPr>
          </a:p>
        </p:txBody>
      </p:sp>
      <p:sp>
        <p:nvSpPr>
          <p:cNvPr id="13316" name="Rectangle 32972"/>
          <p:cNvSpPr>
            <a:spLocks noChangeArrowheads="1"/>
          </p:cNvSpPr>
          <p:nvPr/>
        </p:nvSpPr>
        <p:spPr bwMode="auto">
          <a:xfrm>
            <a:off x="0" y="4648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 eaLnBrk="0" hangingPunct="0">
              <a:buFontTx/>
              <a:buNone/>
            </a:pPr>
            <a:endParaRPr lang="en-US" sz="2400">
              <a:latin typeface="Times New Roman" charset="0"/>
            </a:endParaRPr>
          </a:p>
        </p:txBody>
      </p:sp>
      <p:sp>
        <p:nvSpPr>
          <p:cNvPr id="13317" name="Rectangle 33023"/>
          <p:cNvSpPr>
            <a:spLocks noChangeArrowheads="1"/>
          </p:cNvSpPr>
          <p:nvPr/>
        </p:nvSpPr>
        <p:spPr bwMode="auto">
          <a:xfrm>
            <a:off x="0" y="2819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 eaLnBrk="0" hangingPunct="0">
              <a:buFontTx/>
              <a:buNone/>
            </a:pPr>
            <a:endParaRPr lang="en-US" sz="2400">
              <a:latin typeface="Times New Roman" charset="0"/>
            </a:endParaRPr>
          </a:p>
        </p:txBody>
      </p:sp>
      <p:grpSp>
        <p:nvGrpSpPr>
          <p:cNvPr id="13318" name="Group 33126"/>
          <p:cNvGrpSpPr>
            <a:grpSpLocks/>
          </p:cNvGrpSpPr>
          <p:nvPr/>
        </p:nvGrpSpPr>
        <p:grpSpPr bwMode="auto">
          <a:xfrm>
            <a:off x="388938" y="1139825"/>
            <a:ext cx="8323262" cy="4990042"/>
            <a:chOff x="612" y="984"/>
            <a:chExt cx="4592" cy="2940"/>
          </a:xfrm>
        </p:grpSpPr>
        <p:pic>
          <p:nvPicPr>
            <p:cNvPr id="13319" name="Picture 3311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7" r="8319" b="5052"/>
            <a:stretch>
              <a:fillRect/>
            </a:stretch>
          </p:blipFill>
          <p:spPr bwMode="auto">
            <a:xfrm>
              <a:off x="619" y="984"/>
              <a:ext cx="4585" cy="29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320" name="Line 33122"/>
            <p:cNvSpPr>
              <a:spLocks noChangeShapeType="1"/>
            </p:cNvSpPr>
            <p:nvPr/>
          </p:nvSpPr>
          <p:spPr bwMode="auto">
            <a:xfrm>
              <a:off x="612" y="1140"/>
              <a:ext cx="4584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3321" name="Line 33123"/>
            <p:cNvSpPr>
              <a:spLocks noChangeShapeType="1"/>
            </p:cNvSpPr>
            <p:nvPr/>
          </p:nvSpPr>
          <p:spPr bwMode="auto">
            <a:xfrm>
              <a:off x="1926" y="1986"/>
              <a:ext cx="0" cy="1476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3322" name="Line 33124"/>
            <p:cNvSpPr>
              <a:spLocks noChangeShapeType="1"/>
            </p:cNvSpPr>
            <p:nvPr/>
          </p:nvSpPr>
          <p:spPr bwMode="auto">
            <a:xfrm>
              <a:off x="1926" y="3558"/>
              <a:ext cx="0" cy="366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3323" name="Line 33125"/>
            <p:cNvSpPr>
              <a:spLocks noChangeShapeType="1"/>
            </p:cNvSpPr>
            <p:nvPr/>
          </p:nvSpPr>
          <p:spPr bwMode="auto">
            <a:xfrm>
              <a:off x="1926" y="1140"/>
              <a:ext cx="0" cy="762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694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Example Process Script - Requirements</a:t>
            </a:r>
          </a:p>
        </p:txBody>
      </p:sp>
      <p:graphicFrame>
        <p:nvGraphicFramePr>
          <p:cNvPr id="2050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260475" y="1447800"/>
          <a:ext cx="6543675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0" name="Document" r:id="rId5" imgW="6758030" imgH="4800993" progId="Word.Document.8">
                  <p:embed/>
                </p:oleObj>
              </mc:Choice>
              <mc:Fallback>
                <p:oleObj name="Document" r:id="rId5" imgW="6758030" imgH="480099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1260475" y="1447800"/>
                        <a:ext cx="6543675" cy="464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45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Basic Process Measures -1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>
                <a:latin typeface="Arial" charset="0"/>
              </a:rPr>
              <a:t>The reason to measure a process is to understand it.</a:t>
            </a:r>
          </a:p>
          <a:p>
            <a:pPr lvl="1" eaLnBrk="1" hangingPunct="1"/>
            <a:r>
              <a:rPr lang="en-US" dirty="0">
                <a:latin typeface="Arial" charset="0"/>
              </a:rPr>
              <a:t>how much time is spent in various activities</a:t>
            </a:r>
          </a:p>
          <a:p>
            <a:pPr lvl="1" eaLnBrk="1" hangingPunct="1"/>
            <a:r>
              <a:rPr lang="en-US" dirty="0">
                <a:latin typeface="Arial" charset="0"/>
              </a:rPr>
              <a:t>what is produced at various times</a:t>
            </a:r>
          </a:p>
          <a:p>
            <a:pPr lvl="1" eaLnBrk="1" hangingPunct="1"/>
            <a:r>
              <a:rPr lang="en-US" dirty="0">
                <a:latin typeface="Arial" charset="0"/>
              </a:rPr>
              <a:t>how many defects are injected and removed, and when</a:t>
            </a:r>
          </a:p>
          <a:p>
            <a:pPr marL="0" indent="0" eaLnBrk="1" hangingPunct="1"/>
            <a:endParaRPr lang="en-US" dirty="0">
              <a:latin typeface="Arial" charset="0"/>
            </a:endParaRPr>
          </a:p>
          <a:p>
            <a:pPr marL="0" indent="0" eaLnBrk="1" hangingPunct="1"/>
            <a:r>
              <a:rPr lang="en-US" dirty="0">
                <a:latin typeface="Arial" charset="0"/>
              </a:rPr>
              <a:t>With these data, individuals can better</a:t>
            </a:r>
          </a:p>
          <a:p>
            <a:pPr lvl="1" eaLnBrk="1" hangingPunct="1"/>
            <a:r>
              <a:rPr lang="en-US" dirty="0">
                <a:latin typeface="Arial" charset="0"/>
              </a:rPr>
              <a:t>plan and estimate the work to be done</a:t>
            </a:r>
          </a:p>
          <a:p>
            <a:pPr lvl="1" eaLnBrk="1" hangingPunct="1"/>
            <a:r>
              <a:rPr lang="en-US" dirty="0">
                <a:latin typeface="Arial" charset="0"/>
              </a:rPr>
              <a:t>evaluate the results</a:t>
            </a:r>
          </a:p>
          <a:p>
            <a:pPr lvl="1" eaLnBrk="1" hangingPunct="1"/>
            <a:r>
              <a:rPr lang="en-US" dirty="0">
                <a:latin typeface="Arial" charset="0"/>
              </a:rPr>
              <a:t>improve the process for the next project</a:t>
            </a:r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3265552"/>
              </p:ext>
            </p:extLst>
          </p:nvPr>
        </p:nvGraphicFramePr>
        <p:xfrm>
          <a:off x="7408863" y="147108"/>
          <a:ext cx="1303337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8" name="Clip" r:id="rId4" imgW="1161720" imgH="484560" progId="MS_ClipArt_Gallery.2">
                  <p:embed/>
                </p:oleObj>
              </mc:Choice>
              <mc:Fallback>
                <p:oleObj name="Clip" r:id="rId4" imgW="1161720" imgH="48456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8863" y="147108"/>
                        <a:ext cx="1303337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451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PSP Template">
  <a:themeElements>
    <a:clrScheme name="Paul_palette">
      <a:dk1>
        <a:sysClr val="windowText" lastClr="000000"/>
      </a:dk1>
      <a:lt1>
        <a:sysClr val="window" lastClr="FFFFFF"/>
      </a:lt1>
      <a:dk2>
        <a:srgbClr val="005695"/>
      </a:dk2>
      <a:lt2>
        <a:srgbClr val="8D9BA9"/>
      </a:lt2>
      <a:accent1>
        <a:srgbClr val="005694"/>
      </a:accent1>
      <a:accent2>
        <a:srgbClr val="FCAC12"/>
      </a:accent2>
      <a:accent3>
        <a:srgbClr val="43AE38"/>
      </a:accent3>
      <a:accent4>
        <a:srgbClr val="FF6E00"/>
      </a:accent4>
      <a:accent5>
        <a:srgbClr val="6C137D"/>
      </a:accent5>
      <a:accent6>
        <a:srgbClr val="E1041B"/>
      </a:accent6>
      <a:hlink>
        <a:srgbClr val="0A50E1"/>
      </a:hlink>
      <a:folHlink>
        <a:srgbClr val="6EB2E6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otx" id="{D804D264-0CB6-4E7C-B6E5-01534E2BC259}" vid="{C4204A5E-E926-4231-BBC2-AE614BB4B9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125</TotalTime>
  <Words>2268</Words>
  <Application>Microsoft Office PowerPoint</Application>
  <PresentationFormat>On-screen Show (4:3)</PresentationFormat>
  <Paragraphs>282</Paragraphs>
  <Slides>43</Slides>
  <Notes>42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MS PGothic</vt:lpstr>
      <vt:lpstr>Arial</vt:lpstr>
      <vt:lpstr>Calibri</vt:lpstr>
      <vt:lpstr>Times</vt:lpstr>
      <vt:lpstr>Times New Roman</vt:lpstr>
      <vt:lpstr>PSP Template</vt:lpstr>
      <vt:lpstr>Document</vt:lpstr>
      <vt:lpstr>Clip</vt:lpstr>
      <vt:lpstr>PSP Advanced Course Defining and Improving Personal Processes</vt:lpstr>
      <vt:lpstr>PowerPoint Presentation</vt:lpstr>
      <vt:lpstr>Lecture Topics</vt:lpstr>
      <vt:lpstr>Why Define and Use a Personal Process?</vt:lpstr>
      <vt:lpstr>Why Define and Use a Personal Process?</vt:lpstr>
      <vt:lpstr>Elements of a Good Process Definition</vt:lpstr>
      <vt:lpstr>Example Process Script – Software Development</vt:lpstr>
      <vt:lpstr>Example Process Script - Requirements</vt:lpstr>
      <vt:lpstr>Basic Process Measures -1</vt:lpstr>
      <vt:lpstr>Basic Process Measures -2</vt:lpstr>
      <vt:lpstr>Core Measures</vt:lpstr>
      <vt:lpstr>Example Size Measures</vt:lpstr>
      <vt:lpstr>Example Form – Time Log</vt:lpstr>
      <vt:lpstr>Example Form – Defect Log</vt:lpstr>
      <vt:lpstr>Example Standard - Requirement Defect  Types</vt:lpstr>
      <vt:lpstr>Example Schedule – Earned Value</vt:lpstr>
      <vt:lpstr>Example Schedule – Form WEEK</vt:lpstr>
      <vt:lpstr>Process Development Steps</vt:lpstr>
      <vt:lpstr>Determine Process Needs and Goals </vt:lpstr>
      <vt:lpstr>Characterize Your Current Process</vt:lpstr>
      <vt:lpstr>Characterize Your Target Process</vt:lpstr>
      <vt:lpstr>Define and Validate the  Initial Process</vt:lpstr>
      <vt:lpstr>Enhance the Process</vt:lpstr>
      <vt:lpstr>Hints and Tips </vt:lpstr>
      <vt:lpstr>Process Evolution and Performance Improvement</vt:lpstr>
      <vt:lpstr>Lecture Topics</vt:lpstr>
      <vt:lpstr>Analyzing Process Performance - 1</vt:lpstr>
      <vt:lpstr>Analyzing Process Performance - 2</vt:lpstr>
      <vt:lpstr>Some Cautions</vt:lpstr>
      <vt:lpstr>Analysis of Size Estimating Accuracy</vt:lpstr>
      <vt:lpstr>Analysis of Time Estimating Accuracy</vt:lpstr>
      <vt:lpstr>Analysis of Schedule Accuracy</vt:lpstr>
      <vt:lpstr>Defect and Yield Analysis</vt:lpstr>
      <vt:lpstr>Lecture Topics</vt:lpstr>
      <vt:lpstr>Process Manager Team Role</vt:lpstr>
      <vt:lpstr>Process Support Activities </vt:lpstr>
      <vt:lpstr>Process Tracking and Analysis Activities </vt:lpstr>
      <vt:lpstr>PIPs </vt:lpstr>
      <vt:lpstr>Reporting Status </vt:lpstr>
      <vt:lpstr>Questions to ask as Process Manager</vt:lpstr>
      <vt:lpstr>Messages to Remember</vt:lpstr>
      <vt:lpstr>Process Definition Exercise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khess</dc:creator>
  <cp:lastModifiedBy>wrn_loc_adm</cp:lastModifiedBy>
  <cp:revision>26</cp:revision>
  <cp:lastPrinted>2015-11-05T19:18:24Z</cp:lastPrinted>
  <dcterms:created xsi:type="dcterms:W3CDTF">2016-03-14T18:33:10Z</dcterms:created>
  <dcterms:modified xsi:type="dcterms:W3CDTF">2018-09-06T00:14:37Z</dcterms:modified>
</cp:coreProperties>
</file>